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35"/>
  </p:notesMasterIdLst>
  <p:sldIdLst>
    <p:sldId id="278" r:id="rId5"/>
    <p:sldId id="281" r:id="rId6"/>
    <p:sldId id="280" r:id="rId7"/>
    <p:sldId id="297" r:id="rId8"/>
    <p:sldId id="296" r:id="rId9"/>
    <p:sldId id="301" r:id="rId10"/>
    <p:sldId id="305" r:id="rId11"/>
    <p:sldId id="311" r:id="rId12"/>
    <p:sldId id="304" r:id="rId13"/>
    <p:sldId id="288" r:id="rId14"/>
    <p:sldId id="319" r:id="rId15"/>
    <p:sldId id="307" r:id="rId16"/>
    <p:sldId id="289" r:id="rId17"/>
    <p:sldId id="309" r:id="rId18"/>
    <p:sldId id="308" r:id="rId19"/>
    <p:sldId id="313" r:id="rId20"/>
    <p:sldId id="314" r:id="rId21"/>
    <p:sldId id="318" r:id="rId22"/>
    <p:sldId id="302" r:id="rId23"/>
    <p:sldId id="312" r:id="rId24"/>
    <p:sldId id="320" r:id="rId25"/>
    <p:sldId id="321" r:id="rId26"/>
    <p:sldId id="323" r:id="rId27"/>
    <p:sldId id="324" r:id="rId28"/>
    <p:sldId id="325" r:id="rId29"/>
    <p:sldId id="326" r:id="rId30"/>
    <p:sldId id="327" r:id="rId31"/>
    <p:sldId id="292" r:id="rId32"/>
    <p:sldId id="328" r:id="rId33"/>
    <p:sldId id="306" r:id="rId34"/>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5CDCE"/>
    <a:srgbClr val="AAC4E9"/>
    <a:srgbClr val="DF8C8C"/>
    <a:srgbClr val="FDFBF6"/>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49" autoAdjust="0"/>
    <p:restoredTop sz="94609" autoAdjust="0"/>
  </p:normalViewPr>
  <p:slideViewPr>
    <p:cSldViewPr snapToGrid="0" snapToObjects="1">
      <p:cViewPr varScale="1">
        <p:scale>
          <a:sx n="85" d="100"/>
          <a:sy n="85" d="100"/>
        </p:scale>
        <p:origin x="427" y="67"/>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emf"/><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3213847" y="322729"/>
            <a:ext cx="6113928" cy="2710748"/>
          </a:xfrm>
        </p:spPr>
        <p:txBody>
          <a:bodyPr/>
          <a:lstStyle/>
          <a:p>
            <a:r>
              <a:rPr lang="en-US" sz="3600" dirty="0">
                <a:latin typeface="Times New Roman" panose="02020603050405020304" pitchFamily="18" charset="0"/>
                <a:cs typeface="Times New Roman" panose="02020603050405020304" pitchFamily="18" charset="0"/>
              </a:rPr>
              <a:t>Accident detection using Tensor flow and </a:t>
            </a:r>
            <a:r>
              <a:rPr lang="en-US" sz="3600" dirty="0" err="1">
                <a:latin typeface="Times New Roman" panose="02020603050405020304" pitchFamily="18" charset="0"/>
                <a:cs typeface="Times New Roman" panose="02020603050405020304" pitchFamily="18" charset="0"/>
              </a:rPr>
              <a:t>cnn</a:t>
            </a:r>
            <a:endParaRPr lang="en-US" sz="3600"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9BA27BC4-902D-6FE4-6177-170AFFD84D8B}"/>
              </a:ext>
            </a:extLst>
          </p:cNvPr>
          <p:cNvSpPr/>
          <p:nvPr/>
        </p:nvSpPr>
        <p:spPr>
          <a:xfrm>
            <a:off x="4222376" y="2626659"/>
            <a:ext cx="4096871" cy="2008094"/>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a:xfrm>
            <a:off x="842541" y="260554"/>
            <a:ext cx="10671048" cy="768096"/>
          </a:xfrm>
        </p:spPr>
        <p:txBody>
          <a:bodyPr/>
          <a:lstStyle/>
          <a:p>
            <a:r>
              <a:rPr lang="en-US" dirty="0">
                <a:latin typeface="Times New Roman" panose="02020603050405020304" pitchFamily="18" charset="0"/>
                <a:cs typeface="Times New Roman" panose="02020603050405020304" pitchFamily="18" charset="0"/>
              </a:rPr>
              <a:t>DEVELOPING PROCESS </a:t>
            </a:r>
          </a:p>
        </p:txBody>
      </p:sp>
      <p:sp>
        <p:nvSpPr>
          <p:cNvPr id="374" name="Slide Number Placeholder 373">
            <a:extLst>
              <a:ext uri="{FF2B5EF4-FFF2-40B4-BE49-F238E27FC236}">
                <a16:creationId xmlns:a16="http://schemas.microsoft.com/office/drawing/2014/main" id="{049B2870-98EC-2977-8CE4-A7AA3009991A}"/>
              </a:ext>
            </a:extLst>
          </p:cNvPr>
          <p:cNvSpPr>
            <a:spLocks noGrp="1"/>
          </p:cNvSpPr>
          <p:nvPr>
            <p:ph type="sldNum" sz="quarter" idx="12"/>
          </p:nvPr>
        </p:nvSpPr>
        <p:spPr/>
        <p:txBody>
          <a:bodyPr/>
          <a:lstStyle/>
          <a:p>
            <a:fld id="{48F63A3B-78C7-47BE-AE5E-E10140E04643}" type="slidenum">
              <a:rPr lang="en-US" smtClean="0"/>
              <a:pPr/>
              <a:t>10</a:t>
            </a:fld>
            <a:endParaRPr lang="en-US" dirty="0"/>
          </a:p>
        </p:txBody>
      </p:sp>
      <p:sp>
        <p:nvSpPr>
          <p:cNvPr id="19" name="Text Placeholder 18">
            <a:extLst>
              <a:ext uri="{FF2B5EF4-FFF2-40B4-BE49-F238E27FC236}">
                <a16:creationId xmlns:a16="http://schemas.microsoft.com/office/drawing/2014/main" id="{270C77AB-7E91-84A6-3E62-DAB80E1E4481}"/>
              </a:ext>
            </a:extLst>
          </p:cNvPr>
          <p:cNvSpPr>
            <a:spLocks noGrp="1"/>
          </p:cNvSpPr>
          <p:nvPr>
            <p:ph type="body" idx="1"/>
          </p:nvPr>
        </p:nvSpPr>
        <p:spPr>
          <a:xfrm>
            <a:off x="220625" y="2315961"/>
            <a:ext cx="1862388" cy="3642986"/>
          </a:xfrm>
        </p:spPr>
        <p:txBody>
          <a:bodyPr/>
          <a:lstStyle/>
          <a:p>
            <a:pPr lvl="0"/>
            <a:r>
              <a:rPr lang="en-IN" sz="1800" i="0" u="none" strike="noStrike" baseline="0" dirty="0">
                <a:latin typeface="Times New Roman" panose="02020603050405020304" pitchFamily="18" charset="0"/>
                <a:cs typeface="Times New Roman" panose="02020603050405020304" pitchFamily="18" charset="0"/>
              </a:rPr>
              <a:t>Data Collection</a:t>
            </a:r>
            <a:endParaRPr lang="en-US" dirty="0">
              <a:latin typeface="Times New Roman" panose="02020603050405020304" pitchFamily="18" charset="0"/>
              <a:cs typeface="Times New Roman" panose="02020603050405020304" pitchFamily="18" charset="0"/>
            </a:endParaRPr>
          </a:p>
        </p:txBody>
      </p:sp>
      <p:pic>
        <p:nvPicPr>
          <p:cNvPr id="292" name="Picture Placeholder 291" descr="checklist icon">
            <a:extLst>
              <a:ext uri="{FF2B5EF4-FFF2-40B4-BE49-F238E27FC236}">
                <a16:creationId xmlns:a16="http://schemas.microsoft.com/office/drawing/2014/main" id="{8167DB44-EDED-0971-E35D-A5FA1E47C215}"/>
              </a:ext>
            </a:extLst>
          </p:cNvPr>
          <p:cNvPicPr>
            <a:picLocks noGrp="1" noChangeAspect="1"/>
          </p:cNvPicPr>
          <p:nvPr>
            <p:ph type="pic" sz="quarter" idx="23"/>
          </p:nvPr>
        </p:nvPicPr>
        <p:blipFill rotWithShape="1">
          <a:blip r:embed="rId2"/>
          <a:srcRect/>
          <a:stretch/>
        </p:blipFill>
        <p:spPr>
          <a:xfrm>
            <a:off x="832925" y="1950413"/>
            <a:ext cx="704088" cy="704088"/>
          </a:xfrm>
        </p:spPr>
      </p:pic>
      <p:sp>
        <p:nvSpPr>
          <p:cNvPr id="20" name="Text Placeholder 19">
            <a:extLst>
              <a:ext uri="{FF2B5EF4-FFF2-40B4-BE49-F238E27FC236}">
                <a16:creationId xmlns:a16="http://schemas.microsoft.com/office/drawing/2014/main" id="{15DD9AC8-4A5F-70DB-AA68-C461059D81A1}"/>
              </a:ext>
            </a:extLst>
          </p:cNvPr>
          <p:cNvSpPr>
            <a:spLocks noGrp="1"/>
          </p:cNvSpPr>
          <p:nvPr>
            <p:ph type="body" sz="quarter" idx="3"/>
          </p:nvPr>
        </p:nvSpPr>
        <p:spPr>
          <a:xfrm>
            <a:off x="2178350" y="2302457"/>
            <a:ext cx="1819196" cy="3663272"/>
          </a:xfrm>
        </p:spPr>
        <p:txBody>
          <a:bodyPr/>
          <a:lstStyle/>
          <a:p>
            <a:r>
              <a:rPr lang="en-US" dirty="0">
                <a:latin typeface="Times New Roman" panose="02020603050405020304" pitchFamily="18" charset="0"/>
                <a:cs typeface="Times New Roman" panose="02020603050405020304" pitchFamily="18" charset="0"/>
              </a:rPr>
              <a:t>PREPROCESSING</a:t>
            </a:r>
          </a:p>
          <a:p>
            <a:endParaRPr lang="en-US" dirty="0"/>
          </a:p>
        </p:txBody>
      </p:sp>
      <p:pic>
        <p:nvPicPr>
          <p:cNvPr id="290" name="Picture Placeholder 289" descr="person with loud speaker icon">
            <a:extLst>
              <a:ext uri="{FF2B5EF4-FFF2-40B4-BE49-F238E27FC236}">
                <a16:creationId xmlns:a16="http://schemas.microsoft.com/office/drawing/2014/main" id="{E63515FB-9439-CCAE-C220-6F0E5ECB75E8}"/>
              </a:ext>
            </a:extLst>
          </p:cNvPr>
          <p:cNvPicPr>
            <a:picLocks noGrp="1" noChangeAspect="1"/>
          </p:cNvPicPr>
          <p:nvPr>
            <p:ph type="pic" sz="quarter" idx="27"/>
          </p:nvPr>
        </p:nvPicPr>
        <p:blipFill rotWithShape="1">
          <a:blip r:embed="rId3"/>
          <a:srcRect t="113" b="113"/>
          <a:stretch/>
        </p:blipFill>
        <p:spPr>
          <a:xfrm>
            <a:off x="2796881" y="1923897"/>
            <a:ext cx="704088" cy="704088"/>
          </a:xfrm>
        </p:spPr>
      </p:pic>
      <p:sp>
        <p:nvSpPr>
          <p:cNvPr id="21" name="Text Placeholder 20">
            <a:extLst>
              <a:ext uri="{FF2B5EF4-FFF2-40B4-BE49-F238E27FC236}">
                <a16:creationId xmlns:a16="http://schemas.microsoft.com/office/drawing/2014/main" id="{A28A203B-0CF0-2AB0-5F54-07C8E3003918}"/>
              </a:ext>
            </a:extLst>
          </p:cNvPr>
          <p:cNvSpPr>
            <a:spLocks noGrp="1"/>
          </p:cNvSpPr>
          <p:nvPr>
            <p:ph type="body" sz="quarter" idx="13"/>
          </p:nvPr>
        </p:nvSpPr>
        <p:spPr>
          <a:xfrm>
            <a:off x="4099761" y="2315962"/>
            <a:ext cx="1945708" cy="3642986"/>
          </a:xfrm>
        </p:spPr>
        <p:txBody>
          <a:bodyPr/>
          <a:lstStyle/>
          <a:p>
            <a:r>
              <a:rPr lang="en-IN" sz="1800" i="0" u="none" strike="noStrike" baseline="0" dirty="0">
                <a:latin typeface="Times New Roman" panose="02020603050405020304" pitchFamily="18" charset="0"/>
                <a:cs typeface="Times New Roman" panose="02020603050405020304" pitchFamily="18" charset="0"/>
              </a:rPr>
              <a:t>Feature Extraction</a:t>
            </a:r>
            <a:endParaRPr lang="en-US" dirty="0">
              <a:latin typeface="Times New Roman" panose="02020603050405020304" pitchFamily="18" charset="0"/>
              <a:cs typeface="Times New Roman" panose="02020603050405020304" pitchFamily="18" charset="0"/>
            </a:endParaRPr>
          </a:p>
          <a:p>
            <a:endParaRPr lang="en-US" dirty="0"/>
          </a:p>
        </p:txBody>
      </p:sp>
      <p:pic>
        <p:nvPicPr>
          <p:cNvPr id="288" name="Picture Placeholder 287" descr="blueprint icon">
            <a:extLst>
              <a:ext uri="{FF2B5EF4-FFF2-40B4-BE49-F238E27FC236}">
                <a16:creationId xmlns:a16="http://schemas.microsoft.com/office/drawing/2014/main" id="{A5707D4A-497A-679A-3ACA-721E8D0E2699}"/>
              </a:ext>
            </a:extLst>
          </p:cNvPr>
          <p:cNvPicPr>
            <a:picLocks noGrp="1" noChangeAspect="1"/>
          </p:cNvPicPr>
          <p:nvPr>
            <p:ph type="pic" sz="quarter" idx="26"/>
          </p:nvPr>
        </p:nvPicPr>
        <p:blipFill rotWithShape="1">
          <a:blip r:embed="rId4"/>
          <a:srcRect t="431" b="431"/>
          <a:stretch/>
        </p:blipFill>
        <p:spPr>
          <a:xfrm>
            <a:off x="4772163" y="1916186"/>
            <a:ext cx="704088" cy="704088"/>
          </a:xfrm>
        </p:spPr>
      </p:pic>
      <p:sp>
        <p:nvSpPr>
          <p:cNvPr id="22" name="Text Placeholder 21">
            <a:extLst>
              <a:ext uri="{FF2B5EF4-FFF2-40B4-BE49-F238E27FC236}">
                <a16:creationId xmlns:a16="http://schemas.microsoft.com/office/drawing/2014/main" id="{05BC0115-F702-2E0A-61A4-4A6CE33FD775}"/>
              </a:ext>
            </a:extLst>
          </p:cNvPr>
          <p:cNvSpPr>
            <a:spLocks noGrp="1"/>
          </p:cNvSpPr>
          <p:nvPr>
            <p:ph type="body" sz="quarter" idx="15"/>
          </p:nvPr>
        </p:nvSpPr>
        <p:spPr>
          <a:xfrm>
            <a:off x="6186667" y="2315962"/>
            <a:ext cx="1879279" cy="3663272"/>
          </a:xfrm>
        </p:spPr>
        <p:txBody>
          <a:bodyPr/>
          <a:lstStyle/>
          <a:p>
            <a:r>
              <a:rPr lang="en-IN" sz="1800" i="0" u="none" strike="noStrike" baseline="0" dirty="0">
                <a:latin typeface="Times New Roman" panose="02020603050405020304" pitchFamily="18" charset="0"/>
                <a:cs typeface="Times New Roman" panose="02020603050405020304" pitchFamily="18" charset="0"/>
              </a:rPr>
              <a:t>Model Training</a:t>
            </a:r>
            <a:endParaRPr lang="en-US" dirty="0">
              <a:latin typeface="Times New Roman" panose="02020603050405020304" pitchFamily="18" charset="0"/>
              <a:cs typeface="Times New Roman" panose="02020603050405020304" pitchFamily="18" charset="0"/>
            </a:endParaRPr>
          </a:p>
          <a:p>
            <a:endParaRPr lang="en-US" dirty="0"/>
          </a:p>
        </p:txBody>
      </p:sp>
      <p:sp>
        <p:nvSpPr>
          <p:cNvPr id="23" name="Text Placeholder 22">
            <a:extLst>
              <a:ext uri="{FF2B5EF4-FFF2-40B4-BE49-F238E27FC236}">
                <a16:creationId xmlns:a16="http://schemas.microsoft.com/office/drawing/2014/main" id="{9D48D07F-2D5B-F0D5-4005-197607C4F197}"/>
              </a:ext>
            </a:extLst>
          </p:cNvPr>
          <p:cNvSpPr>
            <a:spLocks noGrp="1"/>
          </p:cNvSpPr>
          <p:nvPr>
            <p:ph type="body" sz="quarter" idx="17"/>
          </p:nvPr>
        </p:nvSpPr>
        <p:spPr>
          <a:xfrm>
            <a:off x="8161398" y="2302458"/>
            <a:ext cx="1884953" cy="3656490"/>
          </a:xfrm>
        </p:spPr>
        <p:txBody>
          <a:bodyPr/>
          <a:lstStyle/>
          <a:p>
            <a:r>
              <a:rPr lang="en-IN" sz="1800" i="0" u="none" strike="noStrike" baseline="0" dirty="0">
                <a:latin typeface="Times New Roman" panose="02020603050405020304" pitchFamily="18" charset="0"/>
                <a:cs typeface="Times New Roman" panose="02020603050405020304" pitchFamily="18" charset="0"/>
              </a:rPr>
              <a:t>Real-Time Detection</a:t>
            </a:r>
            <a:endParaRPr lang="en-US" dirty="0">
              <a:latin typeface="Times New Roman" panose="02020603050405020304" pitchFamily="18" charset="0"/>
              <a:cs typeface="Times New Roman" panose="02020603050405020304" pitchFamily="18" charset="0"/>
            </a:endParaRPr>
          </a:p>
          <a:p>
            <a:endParaRPr lang="en-US" dirty="0"/>
          </a:p>
        </p:txBody>
      </p:sp>
      <p:pic>
        <p:nvPicPr>
          <p:cNvPr id="268" name="Picture Placeholder 267" descr="rocket icon">
            <a:extLst>
              <a:ext uri="{FF2B5EF4-FFF2-40B4-BE49-F238E27FC236}">
                <a16:creationId xmlns:a16="http://schemas.microsoft.com/office/drawing/2014/main" id="{1A522F41-60C1-3803-6132-18E154C0E328}"/>
              </a:ext>
            </a:extLst>
          </p:cNvPr>
          <p:cNvPicPr>
            <a:picLocks noGrp="1" noChangeAspect="1"/>
          </p:cNvPicPr>
          <p:nvPr>
            <p:ph type="pic" sz="quarter" idx="24"/>
          </p:nvPr>
        </p:nvPicPr>
        <p:blipFill rotWithShape="1">
          <a:blip r:embed="rId5"/>
          <a:srcRect t="543" b="543"/>
          <a:stretch/>
        </p:blipFill>
        <p:spPr>
          <a:xfrm>
            <a:off x="8831960" y="1916186"/>
            <a:ext cx="704088" cy="704088"/>
          </a:xfrm>
        </p:spPr>
      </p:pic>
      <p:sp>
        <p:nvSpPr>
          <p:cNvPr id="13" name="Rectangle 12">
            <a:extLst>
              <a:ext uri="{FF2B5EF4-FFF2-40B4-BE49-F238E27FC236}">
                <a16:creationId xmlns:a16="http://schemas.microsoft.com/office/drawing/2014/main" id="{88887641-9611-30E6-3634-11BA995AF289}"/>
              </a:ext>
            </a:extLst>
          </p:cNvPr>
          <p:cNvSpPr/>
          <p:nvPr/>
        </p:nvSpPr>
        <p:spPr>
          <a:xfrm>
            <a:off x="10150404" y="2295676"/>
            <a:ext cx="1805238" cy="3663271"/>
          </a:xfrm>
          <a:prstGeom prst="rect">
            <a:avLst/>
          </a:prstGeom>
          <a:solidFill>
            <a:schemeClr val="bg1"/>
          </a:solidFill>
          <a:ln>
            <a:solidFill>
              <a:srgbClr val="AAC4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Placeholder 269" descr="target icon">
            <a:extLst>
              <a:ext uri="{FF2B5EF4-FFF2-40B4-BE49-F238E27FC236}">
                <a16:creationId xmlns:a16="http://schemas.microsoft.com/office/drawing/2014/main" id="{C02357BA-31ED-B45E-34A7-6EE77E5F7F34}"/>
              </a:ext>
            </a:extLst>
          </p:cNvPr>
          <p:cNvPicPr>
            <a:picLocks noChangeAspect="1"/>
          </p:cNvPicPr>
          <p:nvPr/>
        </p:nvPicPr>
        <p:blipFill rotWithShape="1">
          <a:blip r:embed="rId6"/>
          <a:srcRect t="113" b="113"/>
          <a:stretch/>
        </p:blipFill>
        <p:spPr>
          <a:xfrm>
            <a:off x="10672404" y="1943632"/>
            <a:ext cx="704088" cy="704088"/>
          </a:xfrm>
          <a:prstGeom prst="ellipse">
            <a:avLst/>
          </a:prstGeom>
          <a:solidFill>
            <a:schemeClr val="accent3"/>
          </a:solidFill>
        </p:spPr>
      </p:pic>
      <p:sp>
        <p:nvSpPr>
          <p:cNvPr id="30" name="Rectangle 29">
            <a:extLst>
              <a:ext uri="{FF2B5EF4-FFF2-40B4-BE49-F238E27FC236}">
                <a16:creationId xmlns:a16="http://schemas.microsoft.com/office/drawing/2014/main" id="{2D65AD5A-AAD4-C26B-49A7-1F2211372C2E}"/>
              </a:ext>
            </a:extLst>
          </p:cNvPr>
          <p:cNvSpPr/>
          <p:nvPr/>
        </p:nvSpPr>
        <p:spPr>
          <a:xfrm>
            <a:off x="220625" y="3657600"/>
            <a:ext cx="1862388" cy="2301347"/>
          </a:xfrm>
          <a:prstGeom prst="rect">
            <a:avLst/>
          </a:prstGeom>
          <a:ln>
            <a:solidFill>
              <a:srgbClr val="F5CDC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CA109098-4A98-AA53-F91E-56B54AEE7AB4}"/>
              </a:ext>
            </a:extLst>
          </p:cNvPr>
          <p:cNvSpPr/>
          <p:nvPr/>
        </p:nvSpPr>
        <p:spPr>
          <a:xfrm>
            <a:off x="2178350" y="3657600"/>
            <a:ext cx="1819196" cy="2301347"/>
          </a:xfrm>
          <a:prstGeom prst="rect">
            <a:avLst/>
          </a:prstGeom>
          <a:solidFill>
            <a:schemeClr val="accent3">
              <a:lumMod val="60000"/>
              <a:lumOff val="40000"/>
            </a:schemeClr>
          </a:solidFill>
          <a:ln>
            <a:solidFill>
              <a:srgbClr val="AAC4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a:extLst>
              <a:ext uri="{FF2B5EF4-FFF2-40B4-BE49-F238E27FC236}">
                <a16:creationId xmlns:a16="http://schemas.microsoft.com/office/drawing/2014/main" id="{295A68B7-3822-80C9-E1BE-DC201A22E71F}"/>
              </a:ext>
            </a:extLst>
          </p:cNvPr>
          <p:cNvSpPr/>
          <p:nvPr/>
        </p:nvSpPr>
        <p:spPr>
          <a:xfrm>
            <a:off x="4099762" y="3657600"/>
            <a:ext cx="1945708" cy="2301347"/>
          </a:xfrm>
          <a:prstGeom prst="rect">
            <a:avLst/>
          </a:prstGeom>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a:extLst>
              <a:ext uri="{FF2B5EF4-FFF2-40B4-BE49-F238E27FC236}">
                <a16:creationId xmlns:a16="http://schemas.microsoft.com/office/drawing/2014/main" id="{572E5FA2-E26B-03E4-E880-7D7E4015AD5F}"/>
              </a:ext>
            </a:extLst>
          </p:cNvPr>
          <p:cNvSpPr/>
          <p:nvPr/>
        </p:nvSpPr>
        <p:spPr>
          <a:xfrm>
            <a:off x="6178064" y="3650818"/>
            <a:ext cx="1887882" cy="2328416"/>
          </a:xfrm>
          <a:prstGeom prst="rect">
            <a:avLst/>
          </a:prstGeom>
          <a:solidFill>
            <a:schemeClr val="accent3">
              <a:lumMod val="60000"/>
              <a:lumOff val="40000"/>
            </a:schemeClr>
          </a:solidFill>
          <a:ln>
            <a:solidFill>
              <a:srgbClr val="AAC4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a:extLst>
              <a:ext uri="{FF2B5EF4-FFF2-40B4-BE49-F238E27FC236}">
                <a16:creationId xmlns:a16="http://schemas.microsoft.com/office/drawing/2014/main" id="{BDD5C63E-0ED0-5BC1-EDF1-83E1E57FBDA7}"/>
              </a:ext>
            </a:extLst>
          </p:cNvPr>
          <p:cNvSpPr/>
          <p:nvPr/>
        </p:nvSpPr>
        <p:spPr>
          <a:xfrm>
            <a:off x="10150405" y="3650818"/>
            <a:ext cx="1805238" cy="2308129"/>
          </a:xfrm>
          <a:prstGeom prst="rect">
            <a:avLst/>
          </a:prstGeom>
          <a:solidFill>
            <a:schemeClr val="accent3">
              <a:lumMod val="60000"/>
              <a:lumOff val="40000"/>
            </a:schemeClr>
          </a:solidFill>
          <a:ln>
            <a:solidFill>
              <a:srgbClr val="AAC4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0" i="0" u="none" strike="noStrike" baseline="0" dirty="0">
                <a:solidFill>
                  <a:srgbClr val="202C8F"/>
                </a:solidFill>
                <a:latin typeface="TimesNewRomanPSMT"/>
              </a:rPr>
              <a:t>Notifying emergency services or relevant authorities upon detection of an</a:t>
            </a:r>
          </a:p>
          <a:p>
            <a:pPr algn="l"/>
            <a:r>
              <a:rPr lang="en-IN" sz="1800" b="0" i="0" u="none" strike="noStrike" baseline="0" dirty="0">
                <a:solidFill>
                  <a:srgbClr val="202C8F"/>
                </a:solidFill>
                <a:latin typeface="TimesNewRomanPSMT"/>
              </a:rPr>
              <a:t>accident.</a:t>
            </a:r>
            <a:endParaRPr lang="en-IN" dirty="0">
              <a:solidFill>
                <a:srgbClr val="202C8F"/>
              </a:solidFill>
            </a:endParaRPr>
          </a:p>
        </p:txBody>
      </p:sp>
      <p:sp>
        <p:nvSpPr>
          <p:cNvPr id="36" name="TextBox 35">
            <a:extLst>
              <a:ext uri="{FF2B5EF4-FFF2-40B4-BE49-F238E27FC236}">
                <a16:creationId xmlns:a16="http://schemas.microsoft.com/office/drawing/2014/main" id="{20F1BAED-3071-07D9-5329-EE35B84E964D}"/>
              </a:ext>
            </a:extLst>
          </p:cNvPr>
          <p:cNvSpPr txBox="1"/>
          <p:nvPr/>
        </p:nvSpPr>
        <p:spPr>
          <a:xfrm>
            <a:off x="10434053" y="2943577"/>
            <a:ext cx="1782515" cy="646331"/>
          </a:xfrm>
          <a:prstGeom prst="rect">
            <a:avLst/>
          </a:prstGeom>
          <a:noFill/>
        </p:spPr>
        <p:txBody>
          <a:bodyPr wrap="square" rtlCol="0">
            <a:spAutoFit/>
          </a:bodyPr>
          <a:lstStyle/>
          <a:p>
            <a:r>
              <a:rPr lang="en-IN" dirty="0"/>
              <a:t> </a:t>
            </a:r>
            <a:r>
              <a:rPr lang="en-IN" b="1" dirty="0">
                <a:solidFill>
                  <a:srgbClr val="202C8F"/>
                </a:solidFill>
              </a:rPr>
              <a:t>ALERT</a:t>
            </a:r>
          </a:p>
          <a:p>
            <a:r>
              <a:rPr lang="en-IN" b="1" dirty="0">
                <a:solidFill>
                  <a:srgbClr val="202C8F"/>
                </a:solidFill>
              </a:rPr>
              <a:t>SYSTEM</a:t>
            </a:r>
          </a:p>
        </p:txBody>
      </p:sp>
      <p:pic>
        <p:nvPicPr>
          <p:cNvPr id="42" name="Picture Placeholder 41" descr="Arrow circle">
            <a:extLst>
              <a:ext uri="{FF2B5EF4-FFF2-40B4-BE49-F238E27FC236}">
                <a16:creationId xmlns:a16="http://schemas.microsoft.com/office/drawing/2014/main" id="{6DC47C54-30BE-238D-EB0A-8A481D86A76F}"/>
              </a:ext>
            </a:extLst>
          </p:cNvPr>
          <p:cNvPicPr>
            <a:picLocks noGrp="1" noChangeAspect="1"/>
          </p:cNvPicPr>
          <p:nvPr>
            <p:ph type="pic" sz="quarter" idx="25"/>
          </p:nvPr>
        </p:nvPicPr>
        <p:blipFill>
          <a:blip r:embed="rId7">
            <a:extLst>
              <a:ext uri="{96DAC541-7B7A-43D3-8B79-37D633B846F1}">
                <asvg:svgBlip xmlns:asvg="http://schemas.microsoft.com/office/drawing/2016/SVG/main" r:embed="rId8"/>
              </a:ext>
            </a:extLst>
          </a:blip>
          <a:srcRect l="113" r="113"/>
          <a:stretch>
            <a:fillRect/>
          </a:stretch>
        </p:blipFill>
        <p:spPr>
          <a:xfrm>
            <a:off x="6820086" y="1915424"/>
            <a:ext cx="703262" cy="704850"/>
          </a:xfrm>
        </p:spPr>
      </p:pic>
      <p:sp>
        <p:nvSpPr>
          <p:cNvPr id="44" name="TextBox 43">
            <a:extLst>
              <a:ext uri="{FF2B5EF4-FFF2-40B4-BE49-F238E27FC236}">
                <a16:creationId xmlns:a16="http://schemas.microsoft.com/office/drawing/2014/main" id="{4532AD0C-FF61-E64B-4B90-AAFD251502EC}"/>
              </a:ext>
            </a:extLst>
          </p:cNvPr>
          <p:cNvSpPr txBox="1"/>
          <p:nvPr/>
        </p:nvSpPr>
        <p:spPr>
          <a:xfrm>
            <a:off x="220625" y="3657600"/>
            <a:ext cx="1853671" cy="1477328"/>
          </a:xfrm>
          <a:prstGeom prst="rect">
            <a:avLst/>
          </a:prstGeom>
          <a:noFill/>
        </p:spPr>
        <p:txBody>
          <a:bodyPr wrap="square" rtlCol="0">
            <a:spAutoFit/>
          </a:bodyPr>
          <a:lstStyle/>
          <a:p>
            <a:pPr algn="l"/>
            <a:r>
              <a:rPr lang="en-US" sz="1800" b="0" i="0" u="none" strike="noStrike" baseline="0" dirty="0">
                <a:solidFill>
                  <a:srgbClr val="202C8F"/>
                </a:solidFill>
                <a:latin typeface="TimesNewRomanPSMT"/>
              </a:rPr>
              <a:t>Gathering data from various sources including images, audio, and sensor </a:t>
            </a:r>
            <a:r>
              <a:rPr lang="en-IN" sz="1800" b="0" i="0" u="none" strike="noStrike" baseline="0" dirty="0">
                <a:solidFill>
                  <a:srgbClr val="202C8F"/>
                </a:solidFill>
                <a:latin typeface="TimesNewRomanPSMT"/>
              </a:rPr>
              <a:t>inputs.</a:t>
            </a:r>
            <a:endParaRPr lang="en-IN" dirty="0">
              <a:solidFill>
                <a:srgbClr val="202C8F"/>
              </a:solidFill>
            </a:endParaRPr>
          </a:p>
        </p:txBody>
      </p:sp>
      <p:sp>
        <p:nvSpPr>
          <p:cNvPr id="45" name="TextBox 44">
            <a:extLst>
              <a:ext uri="{FF2B5EF4-FFF2-40B4-BE49-F238E27FC236}">
                <a16:creationId xmlns:a16="http://schemas.microsoft.com/office/drawing/2014/main" id="{1E35C7EF-DAD0-9EDB-34E4-0EFF013FF31F}"/>
              </a:ext>
            </a:extLst>
          </p:cNvPr>
          <p:cNvSpPr txBox="1"/>
          <p:nvPr/>
        </p:nvSpPr>
        <p:spPr>
          <a:xfrm>
            <a:off x="2206890" y="3657600"/>
            <a:ext cx="1788817" cy="1754326"/>
          </a:xfrm>
          <a:prstGeom prst="rect">
            <a:avLst/>
          </a:prstGeom>
          <a:noFill/>
        </p:spPr>
        <p:txBody>
          <a:bodyPr wrap="square" rtlCol="0">
            <a:spAutoFit/>
          </a:bodyPr>
          <a:lstStyle/>
          <a:p>
            <a:pPr algn="l"/>
            <a:r>
              <a:rPr lang="en-US" sz="1800" b="0" i="0" u="none" strike="noStrike" baseline="0" dirty="0">
                <a:solidFill>
                  <a:srgbClr val="202C8F"/>
                </a:solidFill>
                <a:latin typeface="Times New Roman" panose="02020603050405020304" pitchFamily="18" charset="0"/>
                <a:cs typeface="Times New Roman" panose="02020603050405020304" pitchFamily="18" charset="0"/>
              </a:rPr>
              <a:t>Cleaning and preparing the data for input into machine learning </a:t>
            </a:r>
            <a:r>
              <a:rPr lang="en-IN" sz="1800" b="0" i="0" u="none" strike="noStrike" baseline="0" dirty="0">
                <a:solidFill>
                  <a:srgbClr val="202C8F"/>
                </a:solidFill>
                <a:latin typeface="Times New Roman" panose="02020603050405020304" pitchFamily="18" charset="0"/>
                <a:cs typeface="Times New Roman" panose="02020603050405020304" pitchFamily="18" charset="0"/>
              </a:rPr>
              <a:t>algorithms</a:t>
            </a:r>
            <a:r>
              <a:rPr lang="en-IN" sz="1800" b="0" i="0" u="none" strike="noStrike" baseline="0" dirty="0">
                <a:latin typeface="TimesNewRomanPSMT"/>
              </a:rPr>
              <a:t>.</a:t>
            </a:r>
            <a:endParaRPr lang="en-IN" dirty="0"/>
          </a:p>
        </p:txBody>
      </p:sp>
      <p:sp>
        <p:nvSpPr>
          <p:cNvPr id="46" name="TextBox 45">
            <a:extLst>
              <a:ext uri="{FF2B5EF4-FFF2-40B4-BE49-F238E27FC236}">
                <a16:creationId xmlns:a16="http://schemas.microsoft.com/office/drawing/2014/main" id="{A1F73B82-96D0-E3FB-2EF1-E2B87DEE8EF9}"/>
              </a:ext>
            </a:extLst>
          </p:cNvPr>
          <p:cNvSpPr txBox="1"/>
          <p:nvPr/>
        </p:nvSpPr>
        <p:spPr>
          <a:xfrm>
            <a:off x="4099762" y="3691827"/>
            <a:ext cx="1945707" cy="1477328"/>
          </a:xfrm>
          <a:prstGeom prst="rect">
            <a:avLst/>
          </a:prstGeom>
          <a:noFill/>
        </p:spPr>
        <p:txBody>
          <a:bodyPr wrap="square" rtlCol="0">
            <a:spAutoFit/>
          </a:bodyPr>
          <a:lstStyle/>
          <a:p>
            <a:pPr algn="l"/>
            <a:r>
              <a:rPr lang="en-US" sz="1800" b="0" i="0" u="none" strike="noStrike" baseline="0" dirty="0">
                <a:solidFill>
                  <a:srgbClr val="202C8F"/>
                </a:solidFill>
                <a:latin typeface="TimesNewRomanPSMT"/>
              </a:rPr>
              <a:t>Extracting relevant features from the data to train the machine </a:t>
            </a:r>
            <a:r>
              <a:rPr lang="en-IN" sz="1800" b="0" i="0" u="none" strike="noStrike" baseline="0" dirty="0">
                <a:solidFill>
                  <a:srgbClr val="202C8F"/>
                </a:solidFill>
                <a:latin typeface="TimesNewRomanPSMT"/>
              </a:rPr>
              <a:t>learning models</a:t>
            </a:r>
            <a:r>
              <a:rPr lang="en-IN" sz="1800" b="0" i="0" u="none" strike="noStrike" baseline="0" dirty="0">
                <a:latin typeface="TimesNewRomanPSMT"/>
              </a:rPr>
              <a:t>.</a:t>
            </a:r>
          </a:p>
        </p:txBody>
      </p:sp>
      <p:sp>
        <p:nvSpPr>
          <p:cNvPr id="47" name="TextBox 46">
            <a:extLst>
              <a:ext uri="{FF2B5EF4-FFF2-40B4-BE49-F238E27FC236}">
                <a16:creationId xmlns:a16="http://schemas.microsoft.com/office/drawing/2014/main" id="{4FD11D26-E1AD-44A6-F0E2-C05E61F79EDF}"/>
              </a:ext>
            </a:extLst>
          </p:cNvPr>
          <p:cNvSpPr txBox="1"/>
          <p:nvPr/>
        </p:nvSpPr>
        <p:spPr>
          <a:xfrm>
            <a:off x="6186667" y="3691827"/>
            <a:ext cx="1863170" cy="1477328"/>
          </a:xfrm>
          <a:prstGeom prst="rect">
            <a:avLst/>
          </a:prstGeom>
          <a:noFill/>
        </p:spPr>
        <p:txBody>
          <a:bodyPr wrap="square" rtlCol="0">
            <a:spAutoFit/>
          </a:bodyPr>
          <a:lstStyle/>
          <a:p>
            <a:pPr algn="l"/>
            <a:r>
              <a:rPr lang="en-US" sz="1800" b="0" i="0" u="none" strike="noStrike" baseline="0" dirty="0">
                <a:solidFill>
                  <a:srgbClr val="202C8F"/>
                </a:solidFill>
                <a:latin typeface="TimesNewRomanPSMT"/>
              </a:rPr>
              <a:t>Training machine learning models to classify accidents based on input </a:t>
            </a:r>
            <a:r>
              <a:rPr lang="en-IN" sz="1800" b="0" i="0" u="none" strike="noStrike" baseline="0" dirty="0">
                <a:solidFill>
                  <a:srgbClr val="202C8F"/>
                </a:solidFill>
                <a:latin typeface="TimesNewRomanPSMT"/>
              </a:rPr>
              <a:t>data</a:t>
            </a:r>
            <a:r>
              <a:rPr lang="en-IN" sz="1800" b="0" i="0" u="none" strike="noStrike" baseline="0" dirty="0">
                <a:latin typeface="TimesNewRomanPSMT"/>
              </a:rPr>
              <a:t>.</a:t>
            </a:r>
          </a:p>
        </p:txBody>
      </p:sp>
      <p:sp>
        <p:nvSpPr>
          <p:cNvPr id="50" name="Rectangle 49">
            <a:extLst>
              <a:ext uri="{FF2B5EF4-FFF2-40B4-BE49-F238E27FC236}">
                <a16:creationId xmlns:a16="http://schemas.microsoft.com/office/drawing/2014/main" id="{D1B80628-DE5D-851D-E471-954469DCDADC}"/>
              </a:ext>
            </a:extLst>
          </p:cNvPr>
          <p:cNvSpPr/>
          <p:nvPr/>
        </p:nvSpPr>
        <p:spPr>
          <a:xfrm>
            <a:off x="8161398" y="3657600"/>
            <a:ext cx="1884953" cy="2301347"/>
          </a:xfrm>
          <a:prstGeom prst="rect">
            <a:avLst/>
          </a:prstGeom>
          <a:solidFill>
            <a:schemeClr val="accent2">
              <a:lumMod val="40000"/>
              <a:lumOff val="60000"/>
            </a:schemeClr>
          </a:solidFill>
          <a:ln>
            <a:solidFill>
              <a:srgbClr val="F5CDC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ectangle 51">
            <a:extLst>
              <a:ext uri="{FF2B5EF4-FFF2-40B4-BE49-F238E27FC236}">
                <a16:creationId xmlns:a16="http://schemas.microsoft.com/office/drawing/2014/main" id="{EF6AE24A-2E65-7077-B579-CFD87EFE1382}"/>
              </a:ext>
            </a:extLst>
          </p:cNvPr>
          <p:cNvSpPr/>
          <p:nvPr/>
        </p:nvSpPr>
        <p:spPr>
          <a:xfrm>
            <a:off x="8180596" y="3650818"/>
            <a:ext cx="1865755" cy="1845107"/>
          </a:xfrm>
          <a:prstGeom prst="rect">
            <a:avLst/>
          </a:prstGeom>
          <a:ln>
            <a:solidFill>
              <a:srgbClr val="F5CDC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0" i="0" u="none" strike="noStrike" baseline="0" dirty="0">
                <a:solidFill>
                  <a:srgbClr val="202C8F"/>
                </a:solidFill>
                <a:latin typeface="TimesNewRomanPSMT"/>
              </a:rPr>
              <a:t>Implementing algorithms for real-time accident detection using</a:t>
            </a:r>
          </a:p>
          <a:p>
            <a:pPr algn="l"/>
            <a:r>
              <a:rPr lang="en-IN" sz="1800" b="0" i="0" u="none" strike="noStrike" baseline="0" dirty="0">
                <a:solidFill>
                  <a:srgbClr val="202C8F"/>
                </a:solidFill>
                <a:latin typeface="TimesNewRomanPSMT"/>
              </a:rPr>
              <a:t>trained models.</a:t>
            </a:r>
          </a:p>
          <a:p>
            <a:pPr algn="l"/>
            <a:endParaRPr lang="en-US" sz="1800" b="0" i="0" u="none" strike="noStrike" baseline="0" dirty="0">
              <a:solidFill>
                <a:srgbClr val="202C8F"/>
              </a:solidFill>
              <a:latin typeface="TimesNewRomanPSMT"/>
            </a:endParaRPr>
          </a:p>
        </p:txBody>
      </p:sp>
    </p:spTree>
    <p:extLst>
      <p:ext uri="{BB962C8B-B14F-4D97-AF65-F5344CB8AC3E}">
        <p14:creationId xmlns:p14="http://schemas.microsoft.com/office/powerpoint/2010/main" val="1600494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BF681-5D1F-DCF5-1DAF-941FA50735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D45F1F-9F3F-4C93-2F7D-E88EFAF5E335}"/>
              </a:ext>
            </a:extLst>
          </p:cNvPr>
          <p:cNvSpPr>
            <a:spLocks noGrp="1"/>
          </p:cNvSpPr>
          <p:nvPr>
            <p:ph type="title"/>
          </p:nvPr>
        </p:nvSpPr>
        <p:spPr>
          <a:xfrm>
            <a:off x="674862" y="298704"/>
            <a:ext cx="6210031" cy="768096"/>
          </a:xfrm>
        </p:spPr>
        <p:txBody>
          <a:bodyPr/>
          <a:lstStyle/>
          <a:p>
            <a:r>
              <a:rPr lang="en-US" dirty="0">
                <a:latin typeface="Times New Roman" panose="02020603050405020304" pitchFamily="18" charset="0"/>
                <a:ea typeface="Arial Regular" pitchFamily="34" charset="-122"/>
                <a:cs typeface="Times New Roman" panose="02020603050405020304" pitchFamily="18" charset="0"/>
              </a:rPr>
              <a:t>IMPLEMENTATION</a:t>
            </a:r>
            <a:endParaRPr lang="en-US" sz="4400" b="1" dirty="0">
              <a:solidFill>
                <a:schemeClr val="accent6"/>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187EAA1-A325-292A-55F5-0CD39A7B8454}"/>
              </a:ext>
            </a:extLst>
          </p:cNvPr>
          <p:cNvSpPr>
            <a:spLocks noGrp="1"/>
          </p:cNvSpPr>
          <p:nvPr>
            <p:ph idx="1"/>
          </p:nvPr>
        </p:nvSpPr>
        <p:spPr>
          <a:xfrm>
            <a:off x="585215" y="1560396"/>
            <a:ext cx="6416219" cy="5297604"/>
          </a:xfrm>
        </p:spPr>
        <p:txBody>
          <a:bodyPr/>
          <a:lstStyle/>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endParaRPr lang="en-US" dirty="0"/>
          </a:p>
        </p:txBody>
      </p:sp>
      <p:sp>
        <p:nvSpPr>
          <p:cNvPr id="4" name="TextBox 3">
            <a:extLst>
              <a:ext uri="{FF2B5EF4-FFF2-40B4-BE49-F238E27FC236}">
                <a16:creationId xmlns:a16="http://schemas.microsoft.com/office/drawing/2014/main" id="{04D6AF38-FD98-8E3E-0772-319A890B02FA}"/>
              </a:ext>
            </a:extLst>
          </p:cNvPr>
          <p:cNvSpPr txBox="1"/>
          <p:nvPr/>
        </p:nvSpPr>
        <p:spPr>
          <a:xfrm>
            <a:off x="448234" y="1819729"/>
            <a:ext cx="6920753" cy="3477875"/>
          </a:xfrm>
          <a:prstGeom prst="rect">
            <a:avLst/>
          </a:prstGeom>
          <a:noFill/>
        </p:spPr>
        <p:txBody>
          <a:bodyPr wrap="square" rtlCol="0">
            <a:spAutoFit/>
          </a:bodyPr>
          <a:lstStyle/>
          <a:p>
            <a:pPr algn="l"/>
            <a:r>
              <a:rPr lang="en-IN" sz="2000" dirty="0">
                <a:solidFill>
                  <a:srgbClr val="202C8F"/>
                </a:solidFill>
                <a:latin typeface="Times New Roman" panose="02020603050405020304" pitchFamily="18" charset="0"/>
                <a:cs typeface="Times New Roman" panose="02020603050405020304" pitchFamily="18" charset="0"/>
              </a:rPr>
              <a:t>To Develop a system for Accident detection using </a:t>
            </a:r>
            <a:r>
              <a:rPr lang="en-IN" sz="2000" dirty="0" err="1">
                <a:solidFill>
                  <a:srgbClr val="202C8F"/>
                </a:solidFill>
                <a:latin typeface="Times New Roman" panose="02020603050405020304" pitchFamily="18" charset="0"/>
                <a:cs typeface="Times New Roman" panose="02020603050405020304" pitchFamily="18" charset="0"/>
              </a:rPr>
              <a:t>Tensorflow</a:t>
            </a:r>
            <a:r>
              <a:rPr lang="en-IN" sz="2000" dirty="0">
                <a:solidFill>
                  <a:srgbClr val="202C8F"/>
                </a:solidFill>
                <a:latin typeface="Times New Roman" panose="02020603050405020304" pitchFamily="18" charset="0"/>
                <a:cs typeface="Times New Roman" panose="02020603050405020304" pitchFamily="18" charset="0"/>
              </a:rPr>
              <a:t> and CNN we divided the developing process into 3 phases</a:t>
            </a:r>
          </a:p>
          <a:p>
            <a:pPr algn="l"/>
            <a:endParaRPr lang="en-IN" sz="2000" dirty="0">
              <a:solidFill>
                <a:srgbClr val="202C8F"/>
              </a:solidFill>
              <a:latin typeface="Times New Roman" panose="02020603050405020304" pitchFamily="18" charset="0"/>
              <a:cs typeface="Times New Roman" panose="02020603050405020304" pitchFamily="18" charset="0"/>
            </a:endParaRPr>
          </a:p>
          <a:p>
            <a:pPr algn="l"/>
            <a:r>
              <a:rPr lang="en-IN" sz="2000" dirty="0">
                <a:solidFill>
                  <a:srgbClr val="202C8F"/>
                </a:solidFill>
                <a:latin typeface="Times New Roman" panose="02020603050405020304" pitchFamily="18" charset="0"/>
                <a:cs typeface="Times New Roman" panose="02020603050405020304" pitchFamily="18" charset="0"/>
              </a:rPr>
              <a:t>Phase 1-Data collection, Data preprocessing, Model Creation, Model Training ,Model Testing</a:t>
            </a:r>
          </a:p>
          <a:p>
            <a:pPr algn="l"/>
            <a:endParaRPr lang="en-IN" sz="2000" dirty="0">
              <a:solidFill>
                <a:srgbClr val="202C8F"/>
              </a:solidFill>
              <a:latin typeface="Times New Roman" panose="02020603050405020304" pitchFamily="18" charset="0"/>
              <a:cs typeface="Times New Roman" panose="02020603050405020304" pitchFamily="18" charset="0"/>
            </a:endParaRPr>
          </a:p>
          <a:p>
            <a:pPr algn="l"/>
            <a:r>
              <a:rPr lang="en-IN" sz="2000" dirty="0">
                <a:solidFill>
                  <a:srgbClr val="202C8F"/>
                </a:solidFill>
                <a:latin typeface="Times New Roman" panose="02020603050405020304" pitchFamily="18" charset="0"/>
                <a:cs typeface="Times New Roman" panose="02020603050405020304" pitchFamily="18" charset="0"/>
              </a:rPr>
              <a:t>Phase 2-Encapsulate the pre-trained model and predict the logic</a:t>
            </a:r>
          </a:p>
          <a:p>
            <a:pPr algn="l"/>
            <a:endParaRPr lang="en-IN" sz="2000" dirty="0">
              <a:solidFill>
                <a:srgbClr val="202C8F"/>
              </a:solidFill>
              <a:latin typeface="Times New Roman" panose="02020603050405020304" pitchFamily="18" charset="0"/>
              <a:cs typeface="Times New Roman" panose="02020603050405020304" pitchFamily="18" charset="0"/>
            </a:endParaRPr>
          </a:p>
          <a:p>
            <a:pPr algn="l"/>
            <a:r>
              <a:rPr lang="en-IN" sz="2000" dirty="0">
                <a:solidFill>
                  <a:srgbClr val="202C8F"/>
                </a:solidFill>
                <a:latin typeface="Times New Roman" panose="02020603050405020304" pitchFamily="18" charset="0"/>
                <a:cs typeface="Times New Roman" panose="02020603050405020304" pitchFamily="18" charset="0"/>
              </a:rPr>
              <a:t>Phase 3-Develop a webpage or accident detection system which uses a webcam feed in real-time to detect accidents and alert the emergency services</a:t>
            </a:r>
          </a:p>
        </p:txBody>
      </p:sp>
    </p:spTree>
    <p:extLst>
      <p:ext uri="{BB962C8B-B14F-4D97-AF65-F5344CB8AC3E}">
        <p14:creationId xmlns:p14="http://schemas.microsoft.com/office/powerpoint/2010/main" val="1296930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4F0F2B-EF41-F931-201C-77608012580A}"/>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56D04C03-8CF4-19C2-01E9-DE3BF77AD158}"/>
              </a:ext>
            </a:extLst>
          </p:cNvPr>
          <p:cNvSpPr>
            <a:spLocks noGrp="1"/>
          </p:cNvSpPr>
          <p:nvPr>
            <p:ph type="body" sz="quarter" idx="13"/>
          </p:nvPr>
        </p:nvSpPr>
        <p:spPr>
          <a:xfrm>
            <a:off x="2850776" y="1990725"/>
            <a:ext cx="8991600" cy="4410075"/>
          </a:xfrm>
        </p:spPr>
        <p:txBody>
          <a:bodyPr/>
          <a:lstStyle/>
          <a:p>
            <a:pPr algn="l"/>
            <a:r>
              <a:rPr lang="en-IN" sz="2000" b="1" i="0" strike="noStrike" baseline="0" dirty="0">
                <a:latin typeface="TimesNewRomanPSMT"/>
              </a:rPr>
              <a:t>1. Data collection</a:t>
            </a:r>
            <a:r>
              <a:rPr lang="en-IN" sz="2000" b="1" i="0" u="none" strike="noStrike" baseline="0" dirty="0">
                <a:latin typeface="TimesNewRomanPSMT"/>
              </a:rPr>
              <a:t>: </a:t>
            </a:r>
            <a:r>
              <a:rPr lang="en-IN" sz="2000" i="0" u="none" strike="noStrike" baseline="0" dirty="0">
                <a:latin typeface="TimesNewRomanPSMT"/>
              </a:rPr>
              <a:t>collected data from Kaggle and images from Google.</a:t>
            </a:r>
            <a:r>
              <a:rPr lang="en-US" sz="1600" b="0" i="0" dirty="0">
                <a:solidFill>
                  <a:srgbClr val="3C4043"/>
                </a:solidFill>
                <a:effectLst/>
                <a:latin typeface="Inter"/>
              </a:rPr>
              <a:t> </a:t>
            </a:r>
            <a:r>
              <a:rPr lang="en-US" sz="2000" b="0" i="0" dirty="0">
                <a:solidFill>
                  <a:srgbClr val="202C8F"/>
                </a:solidFill>
                <a:effectLst/>
                <a:latin typeface="Times New Roman" panose="02020603050405020304" pitchFamily="18" charset="0"/>
                <a:cs typeface="Times New Roman" panose="02020603050405020304" pitchFamily="18" charset="0"/>
              </a:rPr>
              <a:t>The dataset contains images of accidents and non-accidents split into train, test, and Val datasets</a:t>
            </a:r>
          </a:p>
          <a:p>
            <a:pPr algn="l"/>
            <a:endParaRPr lang="en-US" sz="2000" dirty="0">
              <a:solidFill>
                <a:srgbClr val="202C8F"/>
              </a:solidFill>
              <a:latin typeface="Times New Roman" panose="02020603050405020304" pitchFamily="18" charset="0"/>
              <a:cs typeface="Times New Roman" panose="02020603050405020304" pitchFamily="18" charset="0"/>
            </a:endParaRPr>
          </a:p>
          <a:p>
            <a:pPr algn="l"/>
            <a:r>
              <a:rPr lang="en-US" sz="2000" b="1" i="0" dirty="0">
                <a:solidFill>
                  <a:srgbClr val="202C8F"/>
                </a:solidFill>
                <a:effectLst/>
                <a:latin typeface="Times New Roman" panose="02020603050405020304" pitchFamily="18" charset="0"/>
                <a:cs typeface="Times New Roman" panose="02020603050405020304" pitchFamily="18" charset="0"/>
              </a:rPr>
              <a:t>2. Import libraries: </a:t>
            </a:r>
            <a:r>
              <a:rPr lang="en-US" sz="2000" dirty="0">
                <a:solidFill>
                  <a:srgbClr val="202C8F"/>
                </a:solidFill>
                <a:latin typeface="Times New Roman" panose="02020603050405020304" pitchFamily="18" charset="0"/>
                <a:cs typeface="Times New Roman" panose="02020603050405020304" pitchFamily="18" charset="0"/>
              </a:rPr>
              <a:t>This step involves importing libraries and necessary modules for accessing functions, and classes to perform specific tasks</a:t>
            </a:r>
          </a:p>
          <a:p>
            <a:pPr algn="l"/>
            <a:r>
              <a:rPr lang="en-US" sz="2000" b="1" i="0" dirty="0">
                <a:solidFill>
                  <a:srgbClr val="202C8F"/>
                </a:solidFill>
                <a:effectLst/>
                <a:latin typeface="Times New Roman" panose="02020603050405020304" pitchFamily="18" charset="0"/>
                <a:cs typeface="Times New Roman" panose="02020603050405020304" pitchFamily="18" charset="0"/>
              </a:rPr>
              <a:t>The libraries used in the implementation:</a:t>
            </a:r>
          </a:p>
          <a:p>
            <a:pPr algn="l"/>
            <a:r>
              <a:rPr lang="en-US" sz="2000" b="0" i="0" dirty="0">
                <a:solidFill>
                  <a:srgbClr val="202C8F"/>
                </a:solidFill>
                <a:effectLst/>
                <a:latin typeface="Times New Roman" panose="02020603050405020304" pitchFamily="18" charset="0"/>
                <a:cs typeface="Times New Roman" panose="02020603050405020304" pitchFamily="18" charset="0"/>
              </a:rPr>
              <a:t>1)</a:t>
            </a:r>
            <a:r>
              <a:rPr lang="en-US" sz="2000" i="0" dirty="0">
                <a:solidFill>
                  <a:srgbClr val="202C8F"/>
                </a:solidFill>
                <a:effectLst/>
                <a:latin typeface="Times New Roman" panose="02020603050405020304" pitchFamily="18" charset="0"/>
                <a:cs typeface="Times New Roman" panose="02020603050405020304" pitchFamily="18" charset="0"/>
              </a:rPr>
              <a:t>TensorFlow</a:t>
            </a:r>
            <a:r>
              <a:rPr lang="en-US" sz="2000" b="1" i="0" dirty="0">
                <a:solidFill>
                  <a:srgbClr val="202C8F"/>
                </a:solidFill>
                <a:effectLst/>
                <a:latin typeface="Times New Roman" panose="02020603050405020304" pitchFamily="18" charset="0"/>
                <a:cs typeface="Times New Roman" panose="02020603050405020304" pitchFamily="18" charset="0"/>
              </a:rPr>
              <a:t>: </a:t>
            </a:r>
            <a:r>
              <a:rPr lang="en-US" sz="2000" b="0" i="0" dirty="0">
                <a:solidFill>
                  <a:srgbClr val="202C8F"/>
                </a:solidFill>
                <a:effectLst/>
                <a:latin typeface="Times New Roman" panose="02020603050405020304" pitchFamily="18" charset="0"/>
                <a:cs typeface="Times New Roman" panose="02020603050405020304" pitchFamily="18" charset="0"/>
              </a:rPr>
              <a:t>For building and training neural networks.</a:t>
            </a:r>
          </a:p>
          <a:p>
            <a:pPr algn="l"/>
            <a:r>
              <a:rPr lang="en-US" sz="2000" b="0" i="0" dirty="0">
                <a:solidFill>
                  <a:srgbClr val="202C8F"/>
                </a:solidFill>
                <a:effectLst/>
                <a:latin typeface="Times New Roman" panose="02020603050405020304" pitchFamily="18" charset="0"/>
                <a:cs typeface="Times New Roman" panose="02020603050405020304" pitchFamily="18" charset="0"/>
              </a:rPr>
              <a:t>2)</a:t>
            </a:r>
            <a:r>
              <a:rPr lang="en-US" sz="2000" i="0" dirty="0">
                <a:solidFill>
                  <a:srgbClr val="202C8F"/>
                </a:solidFill>
                <a:effectLst/>
                <a:latin typeface="Times New Roman" panose="02020603050405020304" pitchFamily="18" charset="0"/>
                <a:cs typeface="Times New Roman" panose="02020603050405020304" pitchFamily="18" charset="0"/>
              </a:rPr>
              <a:t>Keras: </a:t>
            </a:r>
            <a:r>
              <a:rPr lang="en-US" sz="2000" b="0" i="0" dirty="0">
                <a:solidFill>
                  <a:srgbClr val="202C8F"/>
                </a:solidFill>
                <a:effectLst/>
                <a:latin typeface="Times New Roman" panose="02020603050405020304" pitchFamily="18" charset="0"/>
                <a:cs typeface="Times New Roman" panose="02020603050405020304" pitchFamily="18" charset="0"/>
              </a:rPr>
              <a:t>High-level API for building and training deep learning models.</a:t>
            </a:r>
          </a:p>
          <a:p>
            <a:pPr algn="l"/>
            <a:r>
              <a:rPr lang="en-US" sz="2000" b="0" i="0" dirty="0">
                <a:solidFill>
                  <a:srgbClr val="202C8F"/>
                </a:solidFill>
                <a:effectLst/>
                <a:latin typeface="Times New Roman" panose="02020603050405020304" pitchFamily="18" charset="0"/>
                <a:cs typeface="Times New Roman" panose="02020603050405020304" pitchFamily="18" charset="0"/>
              </a:rPr>
              <a:t>3)NumPy: For numerical computations.</a:t>
            </a:r>
          </a:p>
          <a:p>
            <a:pPr algn="l"/>
            <a:r>
              <a:rPr lang="en-US" sz="2000" b="0" i="0" dirty="0">
                <a:solidFill>
                  <a:srgbClr val="202C8F"/>
                </a:solidFill>
                <a:effectLst/>
                <a:latin typeface="Times New Roman" panose="02020603050405020304" pitchFamily="18" charset="0"/>
                <a:cs typeface="Times New Roman" panose="02020603050405020304" pitchFamily="18" charset="0"/>
              </a:rPr>
              <a:t>4)pandas: For data manipulation and analysis.</a:t>
            </a:r>
          </a:p>
          <a:p>
            <a:pPr algn="l"/>
            <a:r>
              <a:rPr lang="en-US" sz="2000" b="0" i="0" dirty="0">
                <a:solidFill>
                  <a:srgbClr val="202C8F"/>
                </a:solidFill>
                <a:effectLst/>
                <a:latin typeface="Times New Roman" panose="02020603050405020304" pitchFamily="18" charset="0"/>
                <a:cs typeface="Times New Roman" panose="02020603050405020304" pitchFamily="18" charset="0"/>
              </a:rPr>
              <a:t>5)Matplotlib: For data visualization.</a:t>
            </a:r>
          </a:p>
          <a:p>
            <a:pPr algn="l"/>
            <a:endParaRPr lang="en-US" sz="2000" i="0" dirty="0">
              <a:solidFill>
                <a:srgbClr val="202C8F"/>
              </a:solidFill>
              <a:effectLst/>
              <a:latin typeface="Times New Roman" panose="02020603050405020304" pitchFamily="18" charset="0"/>
              <a:cs typeface="Times New Roman" panose="02020603050405020304" pitchFamily="18" charset="0"/>
            </a:endParaRPr>
          </a:p>
          <a:p>
            <a:pPr algn="l"/>
            <a:endParaRPr lang="en-US" sz="2000" b="1" dirty="0">
              <a:solidFill>
                <a:srgbClr val="202C8F"/>
              </a:solidFill>
              <a:latin typeface="Times New Roman" panose="02020603050405020304" pitchFamily="18" charset="0"/>
              <a:cs typeface="Times New Roman" panose="02020603050405020304" pitchFamily="18" charset="0"/>
            </a:endParaRPr>
          </a:p>
          <a:p>
            <a:pPr algn="l"/>
            <a:r>
              <a:rPr lang="en-US" sz="1600" b="0" i="0" dirty="0">
                <a:solidFill>
                  <a:srgbClr val="202C8F"/>
                </a:solidFill>
                <a:effectLst/>
                <a:latin typeface="Söhne"/>
              </a:rPr>
              <a:t>.</a:t>
            </a:r>
            <a:endParaRPr lang="en-US" sz="2000" b="1" i="0" dirty="0">
              <a:solidFill>
                <a:srgbClr val="202C8F"/>
              </a:solidFill>
              <a:effectLst/>
              <a:latin typeface="Times New Roman" panose="02020603050405020304" pitchFamily="18" charset="0"/>
              <a:cs typeface="Times New Roman" panose="02020603050405020304" pitchFamily="18" charset="0"/>
            </a:endParaRPr>
          </a:p>
        </p:txBody>
      </p:sp>
      <p:sp>
        <p:nvSpPr>
          <p:cNvPr id="23" name="Slide Number Placeholder 22">
            <a:extLst>
              <a:ext uri="{FF2B5EF4-FFF2-40B4-BE49-F238E27FC236}">
                <a16:creationId xmlns:a16="http://schemas.microsoft.com/office/drawing/2014/main" id="{58E3A2EB-3F10-6C4B-98B7-5A55316C69F0}"/>
              </a:ext>
            </a:extLst>
          </p:cNvPr>
          <p:cNvSpPr>
            <a:spLocks noGrp="1"/>
          </p:cNvSpPr>
          <p:nvPr>
            <p:ph type="sldNum" sz="quarter" idx="12"/>
          </p:nvPr>
        </p:nvSpPr>
        <p:spPr/>
        <p:txBody>
          <a:bodyPr/>
          <a:lstStyle/>
          <a:p>
            <a:fld id="{48F63A3B-78C7-47BE-AE5E-E10140E04643}" type="slidenum">
              <a:rPr lang="en-US" smtClean="0"/>
              <a:t>12</a:t>
            </a:fld>
            <a:endParaRPr lang="en-US" dirty="0"/>
          </a:p>
        </p:txBody>
      </p:sp>
      <p:sp>
        <p:nvSpPr>
          <p:cNvPr id="3" name="TextBox 2">
            <a:extLst>
              <a:ext uri="{FF2B5EF4-FFF2-40B4-BE49-F238E27FC236}">
                <a16:creationId xmlns:a16="http://schemas.microsoft.com/office/drawing/2014/main" id="{4ACD1927-40B8-1D8D-4990-B749E0D1575B}"/>
              </a:ext>
            </a:extLst>
          </p:cNvPr>
          <p:cNvSpPr txBox="1"/>
          <p:nvPr/>
        </p:nvSpPr>
        <p:spPr>
          <a:xfrm>
            <a:off x="2416883" y="731520"/>
            <a:ext cx="10022541" cy="707886"/>
          </a:xfrm>
          <a:prstGeom prst="rect">
            <a:avLst/>
          </a:prstGeom>
          <a:noFill/>
        </p:spPr>
        <p:txBody>
          <a:bodyPr wrap="square" rtlCol="0">
            <a:spAutoFit/>
          </a:bodyPr>
          <a:lstStyle/>
          <a:p>
            <a:r>
              <a:rPr lang="en-US" sz="4000" dirty="0">
                <a:solidFill>
                  <a:srgbClr val="202C8F"/>
                </a:solidFill>
                <a:latin typeface="+mj-lt"/>
                <a:cs typeface="Times New Roman" panose="02020603050405020304" pitchFamily="18" charset="0"/>
              </a:rPr>
              <a:t> </a:t>
            </a:r>
            <a:endParaRPr lang="en-IN" dirty="0"/>
          </a:p>
        </p:txBody>
      </p:sp>
      <p:sp>
        <p:nvSpPr>
          <p:cNvPr id="5" name="TextBox 4">
            <a:extLst>
              <a:ext uri="{FF2B5EF4-FFF2-40B4-BE49-F238E27FC236}">
                <a16:creationId xmlns:a16="http://schemas.microsoft.com/office/drawing/2014/main" id="{610DC4CA-7D32-6419-4956-042DD39C6D66}"/>
              </a:ext>
            </a:extLst>
          </p:cNvPr>
          <p:cNvSpPr txBox="1"/>
          <p:nvPr/>
        </p:nvSpPr>
        <p:spPr>
          <a:xfrm>
            <a:off x="2626659" y="645459"/>
            <a:ext cx="9099176" cy="523220"/>
          </a:xfrm>
          <a:prstGeom prst="rect">
            <a:avLst/>
          </a:prstGeom>
          <a:noFill/>
        </p:spPr>
        <p:txBody>
          <a:bodyPr wrap="square" rtlCol="0">
            <a:spAutoFit/>
          </a:bodyPr>
          <a:lstStyle/>
          <a:p>
            <a:r>
              <a:rPr lang="en-IN" sz="2800" b="1" dirty="0">
                <a:solidFill>
                  <a:srgbClr val="202C8F"/>
                </a:solidFill>
                <a:latin typeface="Times New Roman" panose="02020603050405020304" pitchFamily="18" charset="0"/>
                <a:cs typeface="Times New Roman" panose="02020603050405020304" pitchFamily="18" charset="0"/>
              </a:rPr>
              <a:t>PHASE 1(MODEL CREATION AND TRAINING)</a:t>
            </a:r>
          </a:p>
        </p:txBody>
      </p:sp>
    </p:spTree>
    <p:extLst>
      <p:ext uri="{BB962C8B-B14F-4D97-AF65-F5344CB8AC3E}">
        <p14:creationId xmlns:p14="http://schemas.microsoft.com/office/powerpoint/2010/main" val="4245161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a:xfrm>
            <a:off x="742950" y="587883"/>
            <a:ext cx="11849100" cy="768096"/>
          </a:xfrm>
        </p:spPr>
        <p:txBody>
          <a:bodyPr>
            <a:normAutofit/>
          </a:bodyPr>
          <a:lstStyle/>
          <a:p>
            <a:r>
              <a:rPr lang="en-IN" b="0" dirty="0">
                <a:latin typeface="Times New Roman" panose="02020603050405020304" pitchFamily="18" charset="0"/>
                <a:cs typeface="Times New Roman" panose="02020603050405020304" pitchFamily="18" charset="0"/>
              </a:rPr>
              <a:t>PHASE 1 (CONT.)</a:t>
            </a:r>
            <a:endParaRPr lang="en-US" dirty="0">
              <a:latin typeface="Times New Roman" panose="02020603050405020304" pitchFamily="18" charset="0"/>
              <a:cs typeface="Times New Roman" panose="02020603050405020304" pitchFamily="18" charset="0"/>
            </a:endParaRPr>
          </a:p>
        </p:txBody>
      </p:sp>
      <p:sp>
        <p:nvSpPr>
          <p:cNvPr id="175" name="Slide Number Placeholder 174">
            <a:extLst>
              <a:ext uri="{FF2B5EF4-FFF2-40B4-BE49-F238E27FC236}">
                <a16:creationId xmlns:a16="http://schemas.microsoft.com/office/drawing/2014/main" id="{1DECFA06-D307-B47D-DA95-31161374AD30}"/>
              </a:ext>
            </a:extLst>
          </p:cNvPr>
          <p:cNvSpPr>
            <a:spLocks noGrp="1"/>
          </p:cNvSpPr>
          <p:nvPr>
            <p:ph type="sldNum" sz="quarter" idx="12"/>
          </p:nvPr>
        </p:nvSpPr>
        <p:spPr/>
        <p:txBody>
          <a:bodyPr/>
          <a:lstStyle/>
          <a:p>
            <a:fld id="{48F63A3B-78C7-47BE-AE5E-E10140E04643}" type="slidenum">
              <a:rPr lang="en-US" smtClean="0"/>
              <a:pPr/>
              <a:t>13</a:t>
            </a:fld>
            <a:endParaRPr lang="en-US" dirty="0"/>
          </a:p>
        </p:txBody>
      </p:sp>
      <p:sp>
        <p:nvSpPr>
          <p:cNvPr id="17" name="TextBox 16">
            <a:extLst>
              <a:ext uri="{FF2B5EF4-FFF2-40B4-BE49-F238E27FC236}">
                <a16:creationId xmlns:a16="http://schemas.microsoft.com/office/drawing/2014/main" id="{3B2291DC-C667-35BF-25BE-1DD9B01A866C}"/>
              </a:ext>
            </a:extLst>
          </p:cNvPr>
          <p:cNvSpPr txBox="1"/>
          <p:nvPr/>
        </p:nvSpPr>
        <p:spPr>
          <a:xfrm>
            <a:off x="2268072" y="1914525"/>
            <a:ext cx="9323854" cy="5016758"/>
          </a:xfrm>
          <a:prstGeom prst="rect">
            <a:avLst/>
          </a:prstGeom>
          <a:noFill/>
        </p:spPr>
        <p:txBody>
          <a:bodyPr wrap="square" rtlCol="0">
            <a:spAutoFit/>
          </a:bodyPr>
          <a:lstStyle/>
          <a:p>
            <a:pPr algn="l"/>
            <a:r>
              <a:rPr lang="en-IN" sz="2000" b="1" dirty="0">
                <a:solidFill>
                  <a:srgbClr val="202C8F"/>
                </a:solidFill>
                <a:latin typeface="Times New Roman" panose="02020603050405020304" pitchFamily="18" charset="0"/>
                <a:cs typeface="Times New Roman" panose="02020603050405020304" pitchFamily="18" charset="0"/>
              </a:rPr>
              <a:t>3. Loading and pre-processing dataset:</a:t>
            </a:r>
            <a:r>
              <a:rPr kumimoji="0" lang="en-US" altLang="en-US" sz="2000" b="1" i="0" u="none" strike="noStrike" cap="none" normalizeH="0" baseline="0" dirty="0">
                <a:ln>
                  <a:noFill/>
                </a:ln>
                <a:solidFill>
                  <a:srgbClr val="ECECEC"/>
                </a:solidFill>
                <a:effectLst/>
                <a:latin typeface="Söhne Mono"/>
              </a:rPr>
              <a:t> </a:t>
            </a:r>
            <a:r>
              <a:rPr kumimoji="0" lang="en-US" altLang="en-US" sz="2000" b="1" i="0" u="none" strike="noStrike" cap="none" normalizeH="0" baseline="0" dirty="0">
                <a:ln>
                  <a:noFill/>
                </a:ln>
                <a:solidFill>
                  <a:srgbClr val="202C8F"/>
                </a:solidFill>
                <a:effectLst/>
                <a:latin typeface="Times New Roman" panose="02020603050405020304" pitchFamily="18" charset="0"/>
                <a:cs typeface="Times New Roman" panose="02020603050405020304" pitchFamily="18" charset="0"/>
              </a:rPr>
              <a:t>tf.keras.preprocessing.image_dataset_from_directory</a:t>
            </a:r>
            <a:r>
              <a:rPr kumimoji="0" lang="en-US" altLang="en-US" sz="2000" b="0" i="0" u="none" strike="noStrike" cap="none" normalizeH="0" baseline="0" dirty="0">
                <a:ln>
                  <a:noFill/>
                </a:ln>
                <a:solidFill>
                  <a:srgbClr val="202C8F"/>
                </a:solidFill>
                <a:effectLst/>
                <a:latin typeface="Times New Roman" panose="02020603050405020304" pitchFamily="18" charset="0"/>
                <a:cs typeface="Times New Roman" panose="02020603050405020304" pitchFamily="18" charset="0"/>
              </a:rPr>
              <a:t> simplifies the process of loading image datasets, making it easier to work with image data </a:t>
            </a:r>
            <a:r>
              <a:rPr kumimoji="0" lang="en-US" altLang="en-US" sz="2000" b="0" i="0" u="none" strike="noStrike" cap="none" normalizeH="0" baseline="0" dirty="0">
                <a:ln>
                  <a:noFill/>
                </a:ln>
                <a:solidFill>
                  <a:srgbClr val="202C8F"/>
                </a:solidFill>
                <a:effectLst/>
                <a:latin typeface="Söhne"/>
              </a:rPr>
              <a:t>in TensorFlow. </a:t>
            </a:r>
            <a:r>
              <a:rPr kumimoji="0" lang="en-US" altLang="en-US" sz="2000" b="0" i="0" u="none" strike="noStrike" cap="none" normalizeH="0" baseline="0" dirty="0">
                <a:ln>
                  <a:noFill/>
                </a:ln>
                <a:solidFill>
                  <a:srgbClr val="202C8F"/>
                </a:solidFill>
                <a:effectLst/>
                <a:latin typeface="Times New Roman" panose="02020603050405020304" pitchFamily="18" charset="0"/>
                <a:cs typeface="Times New Roman" panose="02020603050405020304" pitchFamily="18" charset="0"/>
              </a:rPr>
              <a:t>The </a:t>
            </a:r>
            <a:r>
              <a:rPr kumimoji="0" lang="en-US" altLang="en-US" sz="2000" b="1" i="0" u="none" strike="noStrike" cap="none" normalizeH="0" baseline="0" dirty="0">
                <a:ln>
                  <a:noFill/>
                </a:ln>
                <a:solidFill>
                  <a:srgbClr val="202C8F"/>
                </a:solidFill>
                <a:effectLst/>
                <a:latin typeface="Times New Roman" panose="02020603050405020304" pitchFamily="18" charset="0"/>
                <a:cs typeface="Times New Roman" panose="02020603050405020304" pitchFamily="18" charset="0"/>
              </a:rPr>
              <a:t>tf.keras.preprocessing.image_dataset_from_directory</a:t>
            </a:r>
            <a:r>
              <a:rPr kumimoji="0" lang="en-US" altLang="en-US" sz="2000" b="0" i="0" u="none" strike="noStrike" cap="none" normalizeH="0" baseline="0" dirty="0">
                <a:ln>
                  <a:noFill/>
                </a:ln>
                <a:solidFill>
                  <a:srgbClr val="202C8F"/>
                </a:solidFill>
                <a:effectLst/>
                <a:latin typeface="Times New Roman" panose="02020603050405020304" pitchFamily="18" charset="0"/>
                <a:cs typeface="Times New Roman" panose="02020603050405020304" pitchFamily="18" charset="0"/>
              </a:rPr>
              <a:t> function in TensorFlow is a convenient utility for loading image datasets from a directory structure</a:t>
            </a:r>
          </a:p>
          <a:p>
            <a:pPr algn="l"/>
            <a:endParaRPr lang="en-US" sz="2000" dirty="0">
              <a:solidFill>
                <a:srgbClr val="202C8F"/>
              </a:solidFill>
              <a:latin typeface="Times New Roman" panose="02020603050405020304" pitchFamily="18" charset="0"/>
              <a:cs typeface="Times New Roman" panose="02020603050405020304" pitchFamily="18" charset="0"/>
            </a:endParaRPr>
          </a:p>
          <a:p>
            <a:pPr algn="l"/>
            <a:r>
              <a:rPr lang="en-US" sz="2000" b="1" dirty="0">
                <a:solidFill>
                  <a:srgbClr val="202C8F"/>
                </a:solidFill>
                <a:latin typeface="Times New Roman" panose="02020603050405020304" pitchFamily="18" charset="0"/>
                <a:cs typeface="Times New Roman" panose="02020603050405020304" pitchFamily="18" charset="0"/>
              </a:rPr>
              <a:t>4. Configuring Datasets for Evaluation:  </a:t>
            </a:r>
          </a:p>
          <a:p>
            <a:pPr algn="l">
              <a:buFont typeface="Arial" panose="020B0604020202020204" pitchFamily="34" charset="0"/>
              <a:buChar char="•"/>
            </a:pPr>
            <a:r>
              <a:rPr lang="en-US" sz="2000" b="0" i="0" dirty="0">
                <a:solidFill>
                  <a:srgbClr val="202C8F"/>
                </a:solidFill>
                <a:effectLst/>
                <a:latin typeface="Times New Roman" panose="02020603050405020304" pitchFamily="18" charset="0"/>
                <a:cs typeface="Times New Roman" panose="02020603050405020304" pitchFamily="18" charset="0"/>
              </a:rPr>
              <a:t>Optimization: Cache datasets in memory for faster access.</a:t>
            </a:r>
          </a:p>
          <a:p>
            <a:pPr algn="l">
              <a:buFont typeface="Arial" panose="020B0604020202020204" pitchFamily="34" charset="0"/>
              <a:buChar char="•"/>
            </a:pPr>
            <a:r>
              <a:rPr lang="en-US" sz="2000" b="0" i="0" dirty="0">
                <a:solidFill>
                  <a:srgbClr val="202C8F"/>
                </a:solidFill>
                <a:effectLst/>
                <a:latin typeface="Times New Roman" panose="02020603050405020304" pitchFamily="18" charset="0"/>
                <a:cs typeface="Times New Roman" panose="02020603050405020304" pitchFamily="18" charset="0"/>
              </a:rPr>
              <a:t>Efficiency: Prefetch batches to overlap data preprocessing and model execution.</a:t>
            </a:r>
          </a:p>
          <a:p>
            <a:pPr algn="l"/>
            <a:r>
              <a:rPr lang="en-US" sz="2000" dirty="0">
                <a:solidFill>
                  <a:srgbClr val="202C8F"/>
                </a:solidFill>
                <a:latin typeface="Times New Roman" panose="02020603050405020304" pitchFamily="18" charset="0"/>
                <a:cs typeface="Times New Roman" panose="02020603050405020304" pitchFamily="18" charset="0"/>
              </a:rPr>
              <a:t>When dealing with large datasets for efficient processing we need to optimize data set performance by using caching and prefetching.</a:t>
            </a:r>
          </a:p>
          <a:p>
            <a:pPr algn="l"/>
            <a:r>
              <a:rPr lang="en-US" sz="2000" b="0" i="0" dirty="0">
                <a:solidFill>
                  <a:srgbClr val="202C8F"/>
                </a:solidFill>
                <a:effectLst/>
                <a:latin typeface="Times New Roman" panose="02020603050405020304" pitchFamily="18" charset="0"/>
                <a:cs typeface="Times New Roman" panose="02020603050405020304" pitchFamily="18" charset="0"/>
              </a:rPr>
              <a:t>Caching involves storing dataset elements in memory or on disk after they are loaded for the first time. This allows subsequent iterations through the dataset to be faster since the data doesn't need to be reloaded from the original source. we use cache() to cache dataset in tensor flow</a:t>
            </a:r>
          </a:p>
          <a:p>
            <a:pPr algn="l"/>
            <a:endParaRPr lang="en-IN" sz="2000" b="1" dirty="0">
              <a:solidFill>
                <a:srgbClr val="202C8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2887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1C82F-6746-2CD9-0A6B-BB09589720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B05111-615E-50F6-47A8-CAC4786643ED}"/>
              </a:ext>
            </a:extLst>
          </p:cNvPr>
          <p:cNvSpPr>
            <a:spLocks noGrp="1"/>
          </p:cNvSpPr>
          <p:nvPr>
            <p:ph type="title"/>
          </p:nvPr>
        </p:nvSpPr>
        <p:spPr>
          <a:xfrm>
            <a:off x="3496235" y="15060"/>
            <a:ext cx="7538780" cy="451105"/>
          </a:xfrm>
        </p:spPr>
        <p:txBody>
          <a:bodyPr/>
          <a:lstStyle/>
          <a:p>
            <a:r>
              <a:rPr lang="en-US" dirty="0">
                <a:latin typeface="Times New Roman" panose="02020603050405020304" pitchFamily="18" charset="0"/>
                <a:cs typeface="Times New Roman" panose="02020603050405020304" pitchFamily="18" charset="0"/>
              </a:rPr>
              <a:t>            </a:t>
            </a:r>
            <a:br>
              <a:rPr lang="en-US" sz="4400" dirty="0">
                <a:cs typeface="Times New Roman" panose="02020603050405020304" pitchFamily="18" charset="0"/>
              </a:rPr>
            </a:br>
            <a:endParaRPr lang="en-US" dirty="0"/>
          </a:p>
        </p:txBody>
      </p:sp>
      <p:sp>
        <p:nvSpPr>
          <p:cNvPr id="15" name="Slide Number Placeholder 14">
            <a:extLst>
              <a:ext uri="{FF2B5EF4-FFF2-40B4-BE49-F238E27FC236}">
                <a16:creationId xmlns:a16="http://schemas.microsoft.com/office/drawing/2014/main" id="{5B6F4109-13C9-7501-1AE5-862DDC629D59}"/>
              </a:ext>
            </a:extLst>
          </p:cNvPr>
          <p:cNvSpPr>
            <a:spLocks noGrp="1"/>
          </p:cNvSpPr>
          <p:nvPr>
            <p:ph type="sldNum" sz="quarter" idx="12"/>
          </p:nvPr>
        </p:nvSpPr>
        <p:spPr/>
        <p:txBody>
          <a:bodyPr/>
          <a:lstStyle/>
          <a:p>
            <a:fld id="{48F63A3B-78C7-47BE-AE5E-E10140E04643}" type="slidenum">
              <a:rPr lang="en-US" smtClean="0"/>
              <a:t>14</a:t>
            </a:fld>
            <a:endParaRPr lang="en-US" dirty="0"/>
          </a:p>
        </p:txBody>
      </p:sp>
      <p:sp>
        <p:nvSpPr>
          <p:cNvPr id="5" name="Content Placeholder 4">
            <a:extLst>
              <a:ext uri="{FF2B5EF4-FFF2-40B4-BE49-F238E27FC236}">
                <a16:creationId xmlns:a16="http://schemas.microsoft.com/office/drawing/2014/main" id="{9CF05976-EBB7-0110-771B-519B491E0AAE}"/>
              </a:ext>
            </a:extLst>
          </p:cNvPr>
          <p:cNvSpPr txBox="1">
            <a:spLocks noGrp="1"/>
          </p:cNvSpPr>
          <p:nvPr>
            <p:ph idx="1"/>
          </p:nvPr>
        </p:nvSpPr>
        <p:spPr>
          <a:xfrm>
            <a:off x="3721100" y="1041975"/>
            <a:ext cx="8212138" cy="4514056"/>
          </a:xfrm>
          <a:prstGeom prst="rect">
            <a:avLst/>
          </a:prstGeom>
          <a:noFill/>
        </p:spPr>
        <p:txBody>
          <a:bodyPr wrap="square" rtlCol="0">
            <a:spAutoFit/>
          </a:bodyPr>
          <a:lstStyle/>
          <a:p>
            <a:r>
              <a:rPr lang="en-US" sz="2000" b="0" i="0" dirty="0">
                <a:solidFill>
                  <a:srgbClr val="202C8F"/>
                </a:solidFill>
                <a:effectLst/>
                <a:latin typeface="Times New Roman" panose="02020603050405020304" pitchFamily="18" charset="0"/>
                <a:cs typeface="Times New Roman" panose="02020603050405020304" pitchFamily="18" charset="0"/>
              </a:rPr>
              <a:t>Prefetching overlaps the preprocessing and execution of training steps. While the model is executing training steps on a batch of data, the input pipeline is simultaneously preparing the next batch. This reduces the idle time of the model during training and improves overall efficiency. we use prefetch() function in tensor flow.</a:t>
            </a:r>
          </a:p>
          <a:p>
            <a:endParaRPr lang="en-US" sz="2000" dirty="0">
              <a:solidFill>
                <a:srgbClr val="202C8F"/>
              </a:solidFill>
              <a:latin typeface="Times New Roman" panose="02020603050405020304" pitchFamily="18" charset="0"/>
              <a:cs typeface="Times New Roman" panose="02020603050405020304" pitchFamily="18" charset="0"/>
            </a:endParaRPr>
          </a:p>
          <a:p>
            <a:pPr algn="l"/>
            <a:r>
              <a:rPr lang="en-US" sz="2000" b="1" dirty="0">
                <a:solidFill>
                  <a:srgbClr val="202C8F"/>
                </a:solidFill>
                <a:latin typeface="Times New Roman" panose="02020603050405020304" pitchFamily="18" charset="0"/>
                <a:cs typeface="Times New Roman" panose="02020603050405020304" pitchFamily="18" charset="0"/>
              </a:rPr>
              <a:t>5.</a:t>
            </a:r>
            <a:r>
              <a:rPr lang="en-IN" sz="2400" b="1" i="0" dirty="0">
                <a:solidFill>
                  <a:srgbClr val="ECECEC"/>
                </a:solidFill>
                <a:effectLst/>
                <a:latin typeface="Times New Roman" panose="02020603050405020304" pitchFamily="18" charset="0"/>
                <a:cs typeface="Times New Roman" panose="02020603050405020304" pitchFamily="18" charset="0"/>
              </a:rPr>
              <a:t> </a:t>
            </a:r>
            <a:r>
              <a:rPr lang="en-IN" sz="2000" b="1" i="0" dirty="0">
                <a:solidFill>
                  <a:srgbClr val="202C8F"/>
                </a:solidFill>
                <a:effectLst/>
                <a:latin typeface="Times New Roman" panose="02020603050405020304" pitchFamily="18" charset="0"/>
                <a:cs typeface="Times New Roman" panose="02020603050405020304" pitchFamily="18" charset="0"/>
              </a:rPr>
              <a:t>Model Architecture</a:t>
            </a:r>
          </a:p>
          <a:p>
            <a:pPr algn="l">
              <a:buFont typeface="Arial" panose="020B0604020202020204" pitchFamily="34" charset="0"/>
              <a:buChar char="•"/>
            </a:pPr>
            <a:r>
              <a:rPr lang="en-IN" sz="2000" b="0" i="0" dirty="0">
                <a:solidFill>
                  <a:srgbClr val="202C8F"/>
                </a:solidFill>
                <a:effectLst/>
                <a:latin typeface="Times New Roman" panose="02020603050405020304" pitchFamily="18" charset="0"/>
                <a:cs typeface="Times New Roman" panose="02020603050405020304" pitchFamily="18" charset="0"/>
              </a:rPr>
              <a:t>Design: Sequential model using </a:t>
            </a:r>
            <a:r>
              <a:rPr lang="en-IN" sz="2000" b="0" i="0" dirty="0" err="1">
                <a:solidFill>
                  <a:srgbClr val="202C8F"/>
                </a:solidFill>
                <a:effectLst/>
                <a:latin typeface="Times New Roman" panose="02020603050405020304" pitchFamily="18" charset="0"/>
                <a:cs typeface="Times New Roman" panose="02020603050405020304" pitchFamily="18" charset="0"/>
              </a:rPr>
              <a:t>Keras</a:t>
            </a:r>
            <a:r>
              <a:rPr lang="en-IN" sz="2000" b="0" i="0" dirty="0">
                <a:solidFill>
                  <a:srgbClr val="202C8F"/>
                </a:solidFill>
                <a:effectLst/>
                <a:latin typeface="Times New Roman" panose="02020603050405020304" pitchFamily="18" charset="0"/>
                <a:cs typeface="Times New Roman" panose="02020603050405020304" pitchFamily="18" charset="0"/>
              </a:rPr>
              <a:t>.</a:t>
            </a:r>
          </a:p>
          <a:p>
            <a:pPr algn="l">
              <a:buFont typeface="Arial" panose="020B0604020202020204" pitchFamily="34" charset="0"/>
              <a:buChar char="•"/>
            </a:pPr>
            <a:r>
              <a:rPr lang="en-IN" sz="2000" b="0" i="0" dirty="0">
                <a:solidFill>
                  <a:srgbClr val="202C8F"/>
                </a:solidFill>
                <a:effectLst/>
                <a:latin typeface="Times New Roman" panose="02020603050405020304" pitchFamily="18" charset="0"/>
                <a:cs typeface="Times New Roman" panose="02020603050405020304" pitchFamily="18" charset="0"/>
              </a:rPr>
              <a:t>Layers: Batch Normalization, Conv2D, MaxPooling2D, Flatten, Dense.</a:t>
            </a:r>
          </a:p>
          <a:p>
            <a:pPr algn="l">
              <a:buFont typeface="Arial" panose="020B0604020202020204" pitchFamily="34" charset="0"/>
              <a:buChar char="•"/>
            </a:pPr>
            <a:r>
              <a:rPr lang="en-IN" sz="2000" b="0" i="0" dirty="0">
                <a:solidFill>
                  <a:srgbClr val="202C8F"/>
                </a:solidFill>
                <a:effectLst/>
                <a:latin typeface="Times New Roman" panose="02020603050405020304" pitchFamily="18" charset="0"/>
                <a:cs typeface="Times New Roman" panose="02020603050405020304" pitchFamily="18" charset="0"/>
              </a:rPr>
              <a:t>Activation: Specify activation functions for each layer (e.g., '</a:t>
            </a:r>
            <a:r>
              <a:rPr lang="en-IN" sz="2000" b="0" i="0" dirty="0" err="1">
                <a:solidFill>
                  <a:srgbClr val="202C8F"/>
                </a:solidFill>
                <a:effectLst/>
                <a:latin typeface="Times New Roman" panose="02020603050405020304" pitchFamily="18" charset="0"/>
                <a:cs typeface="Times New Roman" panose="02020603050405020304" pitchFamily="18" charset="0"/>
              </a:rPr>
              <a:t>relu</a:t>
            </a:r>
            <a:r>
              <a:rPr lang="en-IN" sz="2000" b="0" i="0" dirty="0">
                <a:solidFill>
                  <a:srgbClr val="202C8F"/>
                </a:solidFill>
                <a:effectLst/>
                <a:latin typeface="Times New Roman" panose="02020603050405020304" pitchFamily="18" charset="0"/>
                <a:cs typeface="Times New Roman" panose="02020603050405020304" pitchFamily="18" charset="0"/>
              </a:rPr>
              <a:t>', '</a:t>
            </a:r>
            <a:r>
              <a:rPr lang="en-IN" sz="2000" b="0" i="0" dirty="0" err="1">
                <a:solidFill>
                  <a:srgbClr val="202C8F"/>
                </a:solidFill>
                <a:effectLst/>
                <a:latin typeface="Times New Roman" panose="02020603050405020304" pitchFamily="18" charset="0"/>
                <a:cs typeface="Times New Roman" panose="02020603050405020304" pitchFamily="18" charset="0"/>
              </a:rPr>
              <a:t>softmax</a:t>
            </a:r>
            <a:r>
              <a:rPr lang="en-IN" sz="2000" b="0" i="0" dirty="0">
                <a:solidFill>
                  <a:srgbClr val="202C8F"/>
                </a:solidFill>
                <a:effectLst/>
                <a:latin typeface="Times New Roman" panose="02020603050405020304" pitchFamily="18" charset="0"/>
                <a:cs typeface="Times New Roman" panose="02020603050405020304" pitchFamily="18" charset="0"/>
              </a:rPr>
              <a:t>’).</a:t>
            </a:r>
          </a:p>
          <a:p>
            <a:r>
              <a:rPr lang="en-IN" sz="2000" dirty="0">
                <a:solidFill>
                  <a:srgbClr val="202C8F"/>
                </a:solidFill>
                <a:latin typeface="Times New Roman" panose="02020603050405020304" pitchFamily="18" charset="0"/>
                <a:cs typeface="Times New Roman" panose="02020603050405020304" pitchFamily="18" charset="0"/>
              </a:rPr>
              <a:t>In this step, we define the neural network, we defined a convolution neural network using TensorFlow </a:t>
            </a:r>
            <a:r>
              <a:rPr lang="en-IN" sz="2000" dirty="0" err="1">
                <a:solidFill>
                  <a:srgbClr val="202C8F"/>
                </a:solidFill>
                <a:latin typeface="Times New Roman" panose="02020603050405020304" pitchFamily="18" charset="0"/>
                <a:cs typeface="Times New Roman" panose="02020603050405020304" pitchFamily="18" charset="0"/>
              </a:rPr>
              <a:t>Keras</a:t>
            </a:r>
            <a:r>
              <a:rPr lang="en-IN" sz="2000" dirty="0">
                <a:solidFill>
                  <a:srgbClr val="202C8F"/>
                </a:solidFill>
                <a:latin typeface="Times New Roman" panose="02020603050405020304" pitchFamily="18" charset="0"/>
                <a:cs typeface="Times New Roman" panose="02020603050405020304" pitchFamily="18" charset="0"/>
              </a:rPr>
              <a:t> API</a:t>
            </a:r>
          </a:p>
          <a:p>
            <a:endParaRPr lang="en-IN" sz="2000" dirty="0">
              <a:solidFill>
                <a:srgbClr val="202C8F"/>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71653385-90FD-BA2F-B50A-44F44EEA78E9}"/>
              </a:ext>
            </a:extLst>
          </p:cNvPr>
          <p:cNvSpPr/>
          <p:nvPr/>
        </p:nvSpPr>
        <p:spPr>
          <a:xfrm>
            <a:off x="0" y="2205318"/>
            <a:ext cx="3415553" cy="1873623"/>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D1AC1829-EA88-B8AD-1E57-8A244ED0FA0F}"/>
              </a:ext>
            </a:extLst>
          </p:cNvPr>
          <p:cNvSpPr txBox="1"/>
          <p:nvPr/>
        </p:nvSpPr>
        <p:spPr>
          <a:xfrm>
            <a:off x="4461191" y="193637"/>
            <a:ext cx="6731956" cy="707886"/>
          </a:xfrm>
          <a:prstGeom prst="rect">
            <a:avLst/>
          </a:prstGeom>
          <a:noFill/>
        </p:spPr>
        <p:txBody>
          <a:bodyPr wrap="square" rtlCol="0">
            <a:spAutoFit/>
          </a:bodyPr>
          <a:lstStyle/>
          <a:p>
            <a:r>
              <a:rPr lang="en-IN" sz="3200" b="1" dirty="0">
                <a:solidFill>
                  <a:srgbClr val="202C8F"/>
                </a:solidFill>
                <a:latin typeface="Times New Roman" panose="02020603050405020304" pitchFamily="18" charset="0"/>
                <a:cs typeface="Times New Roman" panose="02020603050405020304" pitchFamily="18" charset="0"/>
              </a:rPr>
              <a:t>              </a:t>
            </a:r>
            <a:r>
              <a:rPr lang="en-IN" sz="4000" b="1" dirty="0">
                <a:solidFill>
                  <a:srgbClr val="202C8F"/>
                </a:solidFill>
                <a:latin typeface="Times New Roman" panose="02020603050405020304" pitchFamily="18" charset="0"/>
                <a:cs typeface="Times New Roman" panose="02020603050405020304" pitchFamily="18" charset="0"/>
              </a:rPr>
              <a:t>PHASE 1 (CONT.)</a:t>
            </a:r>
          </a:p>
        </p:txBody>
      </p:sp>
    </p:spTree>
    <p:extLst>
      <p:ext uri="{BB962C8B-B14F-4D97-AF65-F5344CB8AC3E}">
        <p14:creationId xmlns:p14="http://schemas.microsoft.com/office/powerpoint/2010/main" val="1688015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a:xfrm>
            <a:off x="979124" y="316659"/>
            <a:ext cx="11849100" cy="768096"/>
          </a:xfrm>
        </p:spPr>
        <p:txBody>
          <a:bodyPr>
            <a:normAutofit/>
          </a:bodyPr>
          <a:lstStyle/>
          <a:p>
            <a:r>
              <a:rPr lang="en-IN" b="0" dirty="0">
                <a:latin typeface="Times New Roman" panose="02020603050405020304" pitchFamily="18" charset="0"/>
                <a:cs typeface="Times New Roman" panose="02020603050405020304" pitchFamily="18" charset="0"/>
              </a:rPr>
              <a:t>PHASE 1 (CONT.)</a:t>
            </a:r>
            <a:endParaRPr lang="en-US" dirty="0">
              <a:latin typeface="Times New Roman" panose="02020603050405020304" pitchFamily="18" charset="0"/>
              <a:cs typeface="Times New Roman" panose="02020603050405020304" pitchFamily="18" charset="0"/>
            </a:endParaRPr>
          </a:p>
        </p:txBody>
      </p:sp>
      <p:sp>
        <p:nvSpPr>
          <p:cNvPr id="175" name="Slide Number Placeholder 174">
            <a:extLst>
              <a:ext uri="{FF2B5EF4-FFF2-40B4-BE49-F238E27FC236}">
                <a16:creationId xmlns:a16="http://schemas.microsoft.com/office/drawing/2014/main" id="{1DECFA06-D307-B47D-DA95-31161374AD30}"/>
              </a:ext>
            </a:extLst>
          </p:cNvPr>
          <p:cNvSpPr>
            <a:spLocks noGrp="1"/>
          </p:cNvSpPr>
          <p:nvPr>
            <p:ph type="sldNum" sz="quarter" idx="12"/>
          </p:nvPr>
        </p:nvSpPr>
        <p:spPr/>
        <p:txBody>
          <a:bodyPr/>
          <a:lstStyle/>
          <a:p>
            <a:fld id="{48F63A3B-78C7-47BE-AE5E-E10140E04643}" type="slidenum">
              <a:rPr lang="en-US" smtClean="0"/>
              <a:pPr/>
              <a:t>15</a:t>
            </a:fld>
            <a:endParaRPr lang="en-US" dirty="0"/>
          </a:p>
        </p:txBody>
      </p:sp>
      <p:sp>
        <p:nvSpPr>
          <p:cNvPr id="4" name="TextBox 3">
            <a:extLst>
              <a:ext uri="{FF2B5EF4-FFF2-40B4-BE49-F238E27FC236}">
                <a16:creationId xmlns:a16="http://schemas.microsoft.com/office/drawing/2014/main" id="{FB46DCE8-39F5-F282-0E48-766749F56304}"/>
              </a:ext>
            </a:extLst>
          </p:cNvPr>
          <p:cNvSpPr txBox="1"/>
          <p:nvPr/>
        </p:nvSpPr>
        <p:spPr>
          <a:xfrm>
            <a:off x="2951629" y="1355979"/>
            <a:ext cx="7904091" cy="480131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IN" sz="1800" b="1" i="0" u="none" strike="noStrike" baseline="0" dirty="0">
                <a:solidFill>
                  <a:srgbClr val="202C8F"/>
                </a:solidFill>
                <a:latin typeface="Times New Roman" panose="02020603050405020304" pitchFamily="18" charset="0"/>
                <a:cs typeface="Times New Roman" panose="02020603050405020304" pitchFamily="18" charset="0"/>
              </a:rPr>
              <a:t>6. Model compilation:</a:t>
            </a:r>
          </a:p>
          <a:p>
            <a:pPr marL="0" marR="0" lvl="0" indent="0" algn="l" defTabSz="914400" rtl="0" eaLnBrk="0" fontAlgn="base" latinLnBrk="0" hangingPunct="0">
              <a:lnSpc>
                <a:spcPct val="100000"/>
              </a:lnSpc>
              <a:spcBef>
                <a:spcPct val="0"/>
              </a:spcBef>
              <a:spcAft>
                <a:spcPct val="0"/>
              </a:spcAft>
              <a:buClrTx/>
              <a:buSzTx/>
              <a:tabLst/>
            </a:pPr>
            <a:r>
              <a:rPr lang="en-US" altLang="en-US" sz="1800" dirty="0">
                <a:solidFill>
                  <a:srgbClr val="202C8F"/>
                </a:solidFill>
                <a:latin typeface="Söhne"/>
              </a:rPr>
              <a:t>1.</a:t>
            </a:r>
            <a:r>
              <a:rPr kumimoji="0" lang="en-US" altLang="en-US" sz="1800" b="0" i="0" u="none" strike="noStrike" cap="none" normalizeH="0" baseline="0" dirty="0">
                <a:ln>
                  <a:noFill/>
                </a:ln>
                <a:solidFill>
                  <a:srgbClr val="202C8F"/>
                </a:solidFill>
                <a:effectLst/>
                <a:latin typeface="Söhne"/>
              </a:rPr>
              <a:t>.Configuration: Use </a:t>
            </a:r>
            <a:r>
              <a:rPr kumimoji="0" lang="en-US" altLang="en-US" sz="1400" b="1" i="0" u="none" strike="noStrike" cap="none" normalizeH="0" baseline="0" dirty="0">
                <a:ln>
                  <a:noFill/>
                </a:ln>
                <a:solidFill>
                  <a:srgbClr val="202C8F"/>
                </a:solidFill>
                <a:effectLst/>
                <a:latin typeface="Söhne Mono"/>
              </a:rPr>
              <a:t>compile()</a:t>
            </a:r>
            <a:r>
              <a:rPr kumimoji="0" lang="en-US" altLang="en-US" sz="1800" b="0" i="0" u="none" strike="noStrike" cap="none" normalizeH="0" baseline="0" dirty="0">
                <a:ln>
                  <a:noFill/>
                </a:ln>
                <a:solidFill>
                  <a:srgbClr val="202C8F"/>
                </a:solidFill>
                <a:effectLst/>
                <a:latin typeface="Söhne"/>
              </a:rPr>
              <a:t> method to set up a model for training.</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rgbClr val="202C8F"/>
                </a:solidFill>
                <a:effectLst/>
                <a:latin typeface="Söhne"/>
              </a:rPr>
              <a:t>2. Parameters: Specify optimizer ('</a:t>
            </a:r>
            <a:r>
              <a:rPr kumimoji="0" lang="en-US" altLang="en-US" sz="1800" b="0" i="0" u="none" strike="noStrike" cap="none" normalizeH="0" baseline="0" dirty="0" err="1">
                <a:ln>
                  <a:noFill/>
                </a:ln>
                <a:solidFill>
                  <a:srgbClr val="202C8F"/>
                </a:solidFill>
                <a:effectLst/>
                <a:latin typeface="Söhne"/>
              </a:rPr>
              <a:t>adam</a:t>
            </a:r>
            <a:r>
              <a:rPr kumimoji="0" lang="en-US" altLang="en-US" sz="1800" b="0" i="0" u="none" strike="noStrike" cap="none" normalizeH="0" baseline="0" dirty="0">
                <a:ln>
                  <a:noFill/>
                </a:ln>
                <a:solidFill>
                  <a:srgbClr val="202C8F"/>
                </a:solidFill>
                <a:effectLst/>
                <a:latin typeface="Söhne"/>
              </a:rPr>
              <a:t>'), loss function ('</a:t>
            </a:r>
            <a:r>
              <a:rPr kumimoji="0" lang="en-US" altLang="en-US" sz="1800" b="0" i="0" u="none" strike="noStrike" cap="none" normalizeH="0" baseline="0" dirty="0" err="1">
                <a:ln>
                  <a:noFill/>
                </a:ln>
                <a:solidFill>
                  <a:srgbClr val="202C8F"/>
                </a:solidFill>
                <a:effectLst/>
                <a:latin typeface="Söhne"/>
              </a:rPr>
              <a:t>sparse_categorical_crossentropy</a:t>
            </a:r>
            <a:r>
              <a:rPr kumimoji="0" lang="en-US" altLang="en-US" sz="1800" b="0" i="0" u="none" strike="noStrike" cap="none" normalizeH="0" baseline="0" dirty="0">
                <a:ln>
                  <a:noFill/>
                </a:ln>
                <a:solidFill>
                  <a:srgbClr val="202C8F"/>
                </a:solidFill>
                <a:effectLst/>
                <a:latin typeface="Söhne"/>
              </a:rPr>
              <a:t>’), and metrics ('accuracy’).</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rgbClr val="202C8F"/>
                </a:solidFill>
                <a:effectLst/>
                <a:latin typeface="Söhne"/>
              </a:rPr>
              <a:t>7. Model Training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202C8F"/>
                </a:solidFill>
                <a:effectLst/>
                <a:latin typeface="Söhne"/>
              </a:rPr>
              <a:t>Process: Train the model using </a:t>
            </a:r>
            <a:r>
              <a:rPr kumimoji="0" lang="en-US" altLang="en-US" sz="1400" b="1" i="0" u="none" strike="noStrike" cap="none" normalizeH="0" baseline="0" dirty="0">
                <a:ln>
                  <a:noFill/>
                </a:ln>
                <a:solidFill>
                  <a:srgbClr val="202C8F"/>
                </a:solidFill>
                <a:effectLst/>
                <a:latin typeface="Söhne Mono"/>
              </a:rPr>
              <a:t>fit()</a:t>
            </a:r>
            <a:r>
              <a:rPr kumimoji="0" lang="en-US" altLang="en-US" sz="1800" b="0" i="0" u="none" strike="noStrike" cap="none" normalizeH="0" baseline="0" dirty="0">
                <a:ln>
                  <a:noFill/>
                </a:ln>
                <a:solidFill>
                  <a:srgbClr val="202C8F"/>
                </a:solidFill>
                <a:effectLst/>
                <a:latin typeface="Söhne"/>
              </a:rPr>
              <a:t> method on training dataset.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202C8F"/>
                </a:solidFill>
                <a:effectLst/>
                <a:latin typeface="Söhne"/>
              </a:rPr>
              <a:t>Validation: Validate model performance on the validation dataset.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202C8F"/>
                </a:solidFill>
                <a:effectLst/>
                <a:latin typeface="Söhne"/>
              </a:rPr>
              <a:t>Duration: Train for a specific number of epochs (e.g., 10).</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rgbClr val="202C8F"/>
              </a:solidFill>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202C8F"/>
                </a:solidFill>
                <a:effectLst/>
                <a:latin typeface="Times New Roman" panose="02020603050405020304" pitchFamily="18" charset="0"/>
                <a:cs typeface="Times New Roman" panose="02020603050405020304" pitchFamily="18" charset="0"/>
              </a:rPr>
              <a:t>8.  Visualization of Training Results</a:t>
            </a:r>
            <a:endParaRPr lang="en-US" sz="1800" dirty="0">
              <a:solidFill>
                <a:srgbClr val="202C8F"/>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202C8F"/>
                </a:solidFill>
                <a:effectLst/>
                <a:latin typeface="Times New Roman" panose="02020603050405020304" pitchFamily="18" charset="0"/>
                <a:cs typeface="Times New Roman" panose="02020603050405020304" pitchFamily="18" charset="0"/>
              </a:rPr>
              <a:t>Plotting: Use Matplotlib to visualize training loss and accuracy over epochs.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202C8F"/>
                </a:solidFill>
                <a:effectLst/>
                <a:latin typeface="Times New Roman" panose="02020603050405020304" pitchFamily="18" charset="0"/>
                <a:cs typeface="Times New Roman" panose="02020603050405020304" pitchFamily="18" charset="0"/>
              </a:rPr>
              <a:t>Evaluation: Monitor validation loss and accuracy during training.</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202C8F"/>
              </a:solidFill>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202C8F"/>
                </a:solidFill>
                <a:effectLst/>
                <a:latin typeface="Times New Roman" panose="02020603050405020304" pitchFamily="18" charset="0"/>
                <a:cs typeface="Times New Roman" panose="02020603050405020304" pitchFamily="18" charset="0"/>
              </a:rPr>
              <a:t>9. Visualization of Testing Results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202C8F"/>
                </a:solidFill>
                <a:effectLst/>
                <a:latin typeface="Times New Roman" panose="02020603050405020304" pitchFamily="18" charset="0"/>
                <a:cs typeface="Times New Roman" panose="02020603050405020304" pitchFamily="18" charset="0"/>
              </a:rPr>
              <a:t>Testing: Generate predictions on the testing dataset.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202C8F"/>
                </a:solidFill>
                <a:effectLst/>
                <a:latin typeface="Times New Roman" panose="02020603050405020304" pitchFamily="18" charset="0"/>
                <a:cs typeface="Times New Roman" panose="02020603050405020304" pitchFamily="18" charset="0"/>
              </a:rPr>
              <a:t>Display: Plot a subset of testing images with predicted and actual labels.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rgbClr val="202C8F"/>
              </a:solidFill>
              <a:effectLst/>
              <a:latin typeface="Söhne"/>
            </a:endParaRPr>
          </a:p>
        </p:txBody>
      </p:sp>
    </p:spTree>
    <p:extLst>
      <p:ext uri="{BB962C8B-B14F-4D97-AF65-F5344CB8AC3E}">
        <p14:creationId xmlns:p14="http://schemas.microsoft.com/office/powerpoint/2010/main" val="1392157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a:xfrm>
            <a:off x="1508760" y="206188"/>
            <a:ext cx="6766560" cy="663388"/>
          </a:xfrm>
        </p:spPr>
        <p:txBody>
          <a:bodyPr/>
          <a:lstStyle/>
          <a:p>
            <a:r>
              <a:rPr lang="en-IN" b="0" dirty="0">
                <a:latin typeface="Times New Roman" panose="02020603050405020304" pitchFamily="18" charset="0"/>
                <a:cs typeface="Times New Roman" panose="02020603050405020304" pitchFamily="18" charset="0"/>
              </a:rPr>
              <a:t>PHASE 1 (CONT.)</a:t>
            </a:r>
            <a:endParaRPr lang="en-US"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16</a:t>
            </a:fld>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a:xfrm>
            <a:off x="1048871" y="1183341"/>
            <a:ext cx="7580779" cy="4354875"/>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dirty="0">
                <a:solidFill>
                  <a:srgbClr val="202C8F"/>
                </a:solidFill>
                <a:latin typeface="Times New Roman" panose="02020603050405020304" pitchFamily="18" charset="0"/>
                <a:cs typeface="Times New Roman" panose="02020603050405020304" pitchFamily="18" charset="0"/>
              </a:rPr>
              <a:t>10.</a:t>
            </a:r>
            <a:r>
              <a:rPr kumimoji="0" lang="en-US" altLang="en-US" sz="2000" b="1" i="0" u="none" strike="noStrike" cap="none" normalizeH="0" baseline="0" dirty="0">
                <a:ln>
                  <a:noFill/>
                </a:ln>
                <a:solidFill>
                  <a:srgbClr val="202C8F"/>
                </a:solidFill>
                <a:effectLst/>
                <a:latin typeface="Times New Roman" panose="02020603050405020304" pitchFamily="18" charset="0"/>
                <a:cs typeface="Times New Roman" panose="02020603050405020304" pitchFamily="18" charset="0"/>
              </a:rPr>
              <a:t> Saving the Trained Model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202C8F"/>
                </a:solidFill>
                <a:effectLst/>
                <a:latin typeface="Times New Roman" panose="02020603050405020304" pitchFamily="18" charset="0"/>
                <a:cs typeface="Times New Roman" panose="02020603050405020304" pitchFamily="18" charset="0"/>
              </a:rPr>
              <a:t>Preservation: Save the trained model to a file using </a:t>
            </a:r>
            <a:r>
              <a:rPr kumimoji="0" lang="en-US" altLang="en-US" sz="2000" b="1" i="0" u="none" strike="noStrike" cap="none" normalizeH="0" baseline="0" dirty="0">
                <a:ln>
                  <a:noFill/>
                </a:ln>
                <a:solidFill>
                  <a:srgbClr val="202C8F"/>
                </a:solidFill>
                <a:effectLst/>
                <a:latin typeface="Times New Roman" panose="02020603050405020304" pitchFamily="18" charset="0"/>
                <a:cs typeface="Times New Roman" panose="02020603050405020304" pitchFamily="18" charset="0"/>
              </a:rPr>
              <a:t>save()</a:t>
            </a:r>
            <a:r>
              <a:rPr kumimoji="0" lang="en-US" altLang="en-US" sz="2000" b="0" i="0" u="none" strike="noStrike" cap="none" normalizeH="0" baseline="0" dirty="0">
                <a:ln>
                  <a:noFill/>
                </a:ln>
                <a:solidFill>
                  <a:srgbClr val="202C8F"/>
                </a:solidFill>
                <a:effectLst/>
                <a:latin typeface="Times New Roman" panose="02020603050405020304" pitchFamily="18" charset="0"/>
                <a:cs typeface="Times New Roman" panose="02020603050405020304" pitchFamily="18" charset="0"/>
              </a:rPr>
              <a:t> method (e.g., 'Model.h5’).</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202C8F"/>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202C8F"/>
                </a:solidFill>
                <a:effectLst/>
                <a:latin typeface="Times New Roman" panose="02020603050405020304" pitchFamily="18" charset="0"/>
                <a:cs typeface="Times New Roman" panose="02020603050405020304" pitchFamily="18" charset="0"/>
              </a:rPr>
              <a:t>11. Model Visualization Representation: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rgbClr val="202C8F"/>
                </a:solidFill>
                <a:effectLst/>
                <a:latin typeface="Times New Roman" panose="02020603050405020304" pitchFamily="18" charset="0"/>
                <a:cs typeface="Times New Roman" panose="02020603050405020304" pitchFamily="18" charset="0"/>
              </a:rPr>
              <a:t>Use </a:t>
            </a:r>
            <a:r>
              <a:rPr kumimoji="0" lang="en-US" altLang="en-US" sz="2000" i="0" u="none" strike="noStrike" cap="none" normalizeH="0" baseline="0" dirty="0" err="1">
                <a:ln>
                  <a:noFill/>
                </a:ln>
                <a:solidFill>
                  <a:srgbClr val="202C8F"/>
                </a:solidFill>
                <a:effectLst/>
                <a:latin typeface="Times New Roman" panose="02020603050405020304" pitchFamily="18" charset="0"/>
                <a:cs typeface="Times New Roman" panose="02020603050405020304" pitchFamily="18" charset="0"/>
              </a:rPr>
              <a:t>plot_model</a:t>
            </a:r>
            <a:r>
              <a:rPr kumimoji="0" lang="en-US" altLang="en-US" sz="2000" i="0" u="none" strike="noStrike" cap="none" normalizeH="0" baseline="0" dirty="0">
                <a:ln>
                  <a:noFill/>
                </a:ln>
                <a:solidFill>
                  <a:srgbClr val="202C8F"/>
                </a:solidFill>
                <a:effectLst/>
                <a:latin typeface="Times New Roman" panose="02020603050405020304" pitchFamily="18" charset="0"/>
                <a:cs typeface="Times New Roman" panose="02020603050405020304" pitchFamily="18" charset="0"/>
              </a:rPr>
              <a:t> from Keras to visualize model architecture.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rgbClr val="202C8F"/>
                </a:solidFill>
                <a:effectLst/>
                <a:latin typeface="Times New Roman" panose="02020603050405020304" pitchFamily="18" charset="0"/>
                <a:cs typeface="Times New Roman" panose="02020603050405020304" pitchFamily="18" charset="0"/>
              </a:rPr>
              <a:t>Output: Save the model plot to a file (e.g., 'model_plot.png').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i="0" u="none" strike="noStrike" cap="none" normalizeH="0" baseline="0" dirty="0">
              <a:ln>
                <a:noFill/>
              </a:ln>
              <a:solidFill>
                <a:srgbClr val="202C8F"/>
              </a:solidFill>
              <a:effectLst/>
              <a:latin typeface="Times New Roman" panose="02020603050405020304" pitchFamily="18" charset="0"/>
              <a:cs typeface="Times New Roman" panose="02020603050405020304" pitchFamily="18" charset="0"/>
            </a:endParaRPr>
          </a:p>
          <a:p>
            <a:pPr algn="l"/>
            <a:r>
              <a:rPr lang="en-US" sz="2000" i="0" u="none" strike="noStrike" baseline="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3DCD117D-43E5-4068-CB59-6AE644096D1B}"/>
              </a:ext>
            </a:extLst>
          </p:cNvPr>
          <p:cNvSpPr>
            <a:spLocks noChangeArrowheads="1"/>
          </p:cNvSpPr>
          <p:nvPr/>
        </p:nvSpPr>
        <p:spPr bwMode="auto">
          <a:xfrm>
            <a:off x="0" y="-477311"/>
            <a:ext cx="65" cy="954622"/>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74265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9C896-9C89-05C5-8FB1-5FC9484848E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DD50E92-A0A7-5B6A-1A6A-440B527B07A7}"/>
              </a:ext>
            </a:extLst>
          </p:cNvPr>
          <p:cNvSpPr>
            <a:spLocks noGrp="1"/>
          </p:cNvSpPr>
          <p:nvPr>
            <p:ph type="title"/>
          </p:nvPr>
        </p:nvSpPr>
        <p:spPr>
          <a:xfrm>
            <a:off x="749808" y="832104"/>
            <a:ext cx="10671048" cy="768096"/>
          </a:xfrm>
        </p:spPr>
        <p:txBody>
          <a:bodyPr/>
          <a:lstStyle/>
          <a:p>
            <a:r>
              <a:rPr lang="en-US" dirty="0">
                <a:latin typeface="Times New Roman" panose="02020603050405020304" pitchFamily="18" charset="0"/>
                <a:cs typeface="Times New Roman" panose="02020603050405020304" pitchFamily="18" charset="0"/>
              </a:rPr>
              <a:t>OUTPUT PLOTS</a:t>
            </a:r>
          </a:p>
        </p:txBody>
      </p:sp>
      <p:sp>
        <p:nvSpPr>
          <p:cNvPr id="102" name="Slide Number Placeholder 101">
            <a:extLst>
              <a:ext uri="{FF2B5EF4-FFF2-40B4-BE49-F238E27FC236}">
                <a16:creationId xmlns:a16="http://schemas.microsoft.com/office/drawing/2014/main" id="{29A8DE71-CBC0-6C21-5C69-27239457919F}"/>
              </a:ext>
            </a:extLst>
          </p:cNvPr>
          <p:cNvSpPr>
            <a:spLocks noGrp="1"/>
          </p:cNvSpPr>
          <p:nvPr>
            <p:ph type="sldNum" sz="quarter" idx="12"/>
          </p:nvPr>
        </p:nvSpPr>
        <p:spPr/>
        <p:txBody>
          <a:bodyPr/>
          <a:lstStyle/>
          <a:p>
            <a:fld id="{48F63A3B-78C7-47BE-AE5E-E10140E04643}" type="slidenum">
              <a:rPr lang="en-US" smtClean="0"/>
              <a:pPr/>
              <a:t>17</a:t>
            </a:fld>
            <a:endParaRPr lang="en-US" dirty="0"/>
          </a:p>
        </p:txBody>
      </p:sp>
      <p:pic>
        <p:nvPicPr>
          <p:cNvPr id="17" name="Picture 16">
            <a:extLst>
              <a:ext uri="{FF2B5EF4-FFF2-40B4-BE49-F238E27FC236}">
                <a16:creationId xmlns:a16="http://schemas.microsoft.com/office/drawing/2014/main" id="{7942B8C7-C640-FC6A-51AF-15D75FADDAD9}"/>
              </a:ext>
            </a:extLst>
          </p:cNvPr>
          <p:cNvPicPr>
            <a:picLocks noChangeAspect="1"/>
          </p:cNvPicPr>
          <p:nvPr/>
        </p:nvPicPr>
        <p:blipFill>
          <a:blip r:embed="rId2"/>
          <a:srcRect/>
          <a:stretch/>
        </p:blipFill>
        <p:spPr>
          <a:xfrm>
            <a:off x="1021976" y="1969524"/>
            <a:ext cx="3774142" cy="2918951"/>
          </a:xfrm>
          <a:prstGeom prst="rect">
            <a:avLst/>
          </a:prstGeom>
        </p:spPr>
      </p:pic>
      <p:pic>
        <p:nvPicPr>
          <p:cNvPr id="19" name="Picture 18">
            <a:extLst>
              <a:ext uri="{FF2B5EF4-FFF2-40B4-BE49-F238E27FC236}">
                <a16:creationId xmlns:a16="http://schemas.microsoft.com/office/drawing/2014/main" id="{D5497820-B4BB-7D77-7756-582610273863}"/>
              </a:ext>
            </a:extLst>
          </p:cNvPr>
          <p:cNvPicPr>
            <a:picLocks noChangeAspect="1"/>
          </p:cNvPicPr>
          <p:nvPr/>
        </p:nvPicPr>
        <p:blipFill>
          <a:blip r:embed="rId3"/>
          <a:srcRect/>
          <a:stretch/>
        </p:blipFill>
        <p:spPr>
          <a:xfrm>
            <a:off x="6221506" y="1892528"/>
            <a:ext cx="4069976" cy="3072943"/>
          </a:xfrm>
          <a:prstGeom prst="rect">
            <a:avLst/>
          </a:prstGeom>
        </p:spPr>
      </p:pic>
      <p:sp>
        <p:nvSpPr>
          <p:cNvPr id="20" name="TextBox 19">
            <a:extLst>
              <a:ext uri="{FF2B5EF4-FFF2-40B4-BE49-F238E27FC236}">
                <a16:creationId xmlns:a16="http://schemas.microsoft.com/office/drawing/2014/main" id="{90A25C16-F9A7-9C4C-D82F-9B6C7344108E}"/>
              </a:ext>
            </a:extLst>
          </p:cNvPr>
          <p:cNvSpPr txBox="1"/>
          <p:nvPr/>
        </p:nvSpPr>
        <p:spPr>
          <a:xfrm>
            <a:off x="1416424" y="5280212"/>
            <a:ext cx="3119717" cy="276999"/>
          </a:xfrm>
          <a:prstGeom prst="rect">
            <a:avLst/>
          </a:prstGeom>
          <a:noFill/>
        </p:spPr>
        <p:txBody>
          <a:bodyPr wrap="square" rtlCol="0">
            <a:spAutoFit/>
          </a:bodyPr>
          <a:lstStyle/>
          <a:p>
            <a:r>
              <a:rPr lang="en-IN" sz="1200" dirty="0"/>
              <a:t>TRAINING LOSS VS VALIDATION LOSS</a:t>
            </a:r>
          </a:p>
        </p:txBody>
      </p:sp>
      <p:sp>
        <p:nvSpPr>
          <p:cNvPr id="21" name="TextBox 20">
            <a:extLst>
              <a:ext uri="{FF2B5EF4-FFF2-40B4-BE49-F238E27FC236}">
                <a16:creationId xmlns:a16="http://schemas.microsoft.com/office/drawing/2014/main" id="{1930DD3F-0AE3-0D95-2C28-36F6CC5B5D40}"/>
              </a:ext>
            </a:extLst>
          </p:cNvPr>
          <p:cNvSpPr txBox="1"/>
          <p:nvPr/>
        </p:nvSpPr>
        <p:spPr>
          <a:xfrm>
            <a:off x="6324300" y="5280212"/>
            <a:ext cx="4069975" cy="276999"/>
          </a:xfrm>
          <a:prstGeom prst="rect">
            <a:avLst/>
          </a:prstGeom>
          <a:noFill/>
        </p:spPr>
        <p:txBody>
          <a:bodyPr wrap="square" rtlCol="0">
            <a:spAutoFit/>
          </a:bodyPr>
          <a:lstStyle/>
          <a:p>
            <a:r>
              <a:rPr lang="en-IN" sz="1200" dirty="0"/>
              <a:t> TRAINING ACCURACY VS VALIDATION ACCURACY</a:t>
            </a:r>
          </a:p>
        </p:txBody>
      </p:sp>
    </p:spTree>
    <p:extLst>
      <p:ext uri="{BB962C8B-B14F-4D97-AF65-F5344CB8AC3E}">
        <p14:creationId xmlns:p14="http://schemas.microsoft.com/office/powerpoint/2010/main" val="94217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9C896-9C89-05C5-8FB1-5FC9484848ED}"/>
            </a:ext>
          </a:extLst>
        </p:cNvPr>
        <p:cNvGrpSpPr/>
        <p:nvPr/>
      </p:nvGrpSpPr>
      <p:grpSpPr>
        <a:xfrm>
          <a:off x="0" y="0"/>
          <a:ext cx="0" cy="0"/>
          <a:chOff x="0" y="0"/>
          <a:chExt cx="0" cy="0"/>
        </a:xfrm>
      </p:grpSpPr>
      <p:sp>
        <p:nvSpPr>
          <p:cNvPr id="102" name="Slide Number Placeholder 101">
            <a:extLst>
              <a:ext uri="{FF2B5EF4-FFF2-40B4-BE49-F238E27FC236}">
                <a16:creationId xmlns:a16="http://schemas.microsoft.com/office/drawing/2014/main" id="{29A8DE71-CBC0-6C21-5C69-27239457919F}"/>
              </a:ext>
            </a:extLst>
          </p:cNvPr>
          <p:cNvSpPr>
            <a:spLocks noGrp="1"/>
          </p:cNvSpPr>
          <p:nvPr>
            <p:ph type="sldNum" sz="quarter" idx="12"/>
          </p:nvPr>
        </p:nvSpPr>
        <p:spPr/>
        <p:txBody>
          <a:bodyPr/>
          <a:lstStyle/>
          <a:p>
            <a:fld id="{48F63A3B-78C7-47BE-AE5E-E10140E04643}" type="slidenum">
              <a:rPr lang="en-US" smtClean="0"/>
              <a:pPr/>
              <a:t>18</a:t>
            </a:fld>
            <a:endParaRPr lang="en-US" dirty="0"/>
          </a:p>
        </p:txBody>
      </p:sp>
      <p:sp>
        <p:nvSpPr>
          <p:cNvPr id="2" name="TextBox 1">
            <a:extLst>
              <a:ext uri="{FF2B5EF4-FFF2-40B4-BE49-F238E27FC236}">
                <a16:creationId xmlns:a16="http://schemas.microsoft.com/office/drawing/2014/main" id="{D458D2B3-02C3-45AD-EF0C-10F7671D200B}"/>
              </a:ext>
            </a:extLst>
          </p:cNvPr>
          <p:cNvSpPr txBox="1"/>
          <p:nvPr/>
        </p:nvSpPr>
        <p:spPr>
          <a:xfrm>
            <a:off x="4078940" y="161365"/>
            <a:ext cx="5163671" cy="769441"/>
          </a:xfrm>
          <a:prstGeom prst="rect">
            <a:avLst/>
          </a:prstGeom>
          <a:noFill/>
        </p:spPr>
        <p:txBody>
          <a:bodyPr wrap="square" rtlCol="0">
            <a:spAutoFit/>
          </a:bodyPr>
          <a:lstStyle/>
          <a:p>
            <a:r>
              <a:rPr lang="en-IN" sz="4400" b="1" dirty="0">
                <a:solidFill>
                  <a:srgbClr val="202C8F"/>
                </a:solidFill>
                <a:latin typeface="Times New Roman" panose="02020603050405020304" pitchFamily="18" charset="0"/>
                <a:cs typeface="Times New Roman" panose="02020603050405020304" pitchFamily="18" charset="0"/>
              </a:rPr>
              <a:t>FINAL MODEL</a:t>
            </a:r>
          </a:p>
        </p:txBody>
      </p:sp>
      <p:pic>
        <p:nvPicPr>
          <p:cNvPr id="4" name="Picture 3">
            <a:extLst>
              <a:ext uri="{FF2B5EF4-FFF2-40B4-BE49-F238E27FC236}">
                <a16:creationId xmlns:a16="http://schemas.microsoft.com/office/drawing/2014/main" id="{92AABE74-C374-9063-BD85-1BDF127A6878}"/>
              </a:ext>
            </a:extLst>
          </p:cNvPr>
          <p:cNvPicPr>
            <a:picLocks noChangeAspect="1"/>
          </p:cNvPicPr>
          <p:nvPr/>
        </p:nvPicPr>
        <p:blipFill>
          <a:blip r:embed="rId2"/>
          <a:stretch>
            <a:fillRect/>
          </a:stretch>
        </p:blipFill>
        <p:spPr>
          <a:xfrm>
            <a:off x="2779058" y="995082"/>
            <a:ext cx="6535271" cy="5862917"/>
          </a:xfrm>
          <a:prstGeom prst="rect">
            <a:avLst/>
          </a:prstGeom>
        </p:spPr>
      </p:pic>
    </p:spTree>
    <p:extLst>
      <p:ext uri="{BB962C8B-B14F-4D97-AF65-F5344CB8AC3E}">
        <p14:creationId xmlns:p14="http://schemas.microsoft.com/office/powerpoint/2010/main" val="38687683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C7AB8-6D32-AEAF-D24A-49EAACB0B5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7D92CE-B93E-2A06-16C0-C7800499EF5E}"/>
              </a:ext>
            </a:extLst>
          </p:cNvPr>
          <p:cNvSpPr>
            <a:spLocks noGrp="1"/>
          </p:cNvSpPr>
          <p:nvPr>
            <p:ph type="ctrTitle"/>
          </p:nvPr>
        </p:nvSpPr>
        <p:spPr>
          <a:xfrm>
            <a:off x="165309" y="349624"/>
            <a:ext cx="6929717" cy="627530"/>
          </a:xfrm>
        </p:spPr>
        <p:txBody>
          <a:bodyPr/>
          <a:lstStyle/>
          <a:p>
            <a:r>
              <a:rPr lang="en-US" dirty="0">
                <a:latin typeface="Times New Roman" panose="02020603050405020304" pitchFamily="18" charset="0"/>
                <a:cs typeface="Times New Roman" panose="02020603050405020304" pitchFamily="18" charset="0"/>
              </a:rPr>
              <a:t>          PHASE-2</a:t>
            </a:r>
          </a:p>
        </p:txBody>
      </p:sp>
      <p:sp>
        <p:nvSpPr>
          <p:cNvPr id="3" name="Subtitle 2">
            <a:extLst>
              <a:ext uri="{FF2B5EF4-FFF2-40B4-BE49-F238E27FC236}">
                <a16:creationId xmlns:a16="http://schemas.microsoft.com/office/drawing/2014/main" id="{62DD0619-3186-0F85-FA61-FC10354AC7B0}"/>
              </a:ext>
            </a:extLst>
          </p:cNvPr>
          <p:cNvSpPr>
            <a:spLocks noGrp="1"/>
          </p:cNvSpPr>
          <p:nvPr>
            <p:ph type="subTitle" idx="1"/>
          </p:nvPr>
        </p:nvSpPr>
        <p:spPr>
          <a:xfrm>
            <a:off x="165308" y="1056641"/>
            <a:ext cx="7607091" cy="5720080"/>
          </a:xfrm>
        </p:spPr>
        <p:txBody>
          <a:bodyPr/>
          <a:lstStyle/>
          <a:p>
            <a:pPr algn="l"/>
            <a:r>
              <a:rPr lang="en-US" sz="2000" i="0" dirty="0">
                <a:solidFill>
                  <a:srgbClr val="202C8F"/>
                </a:solidFill>
                <a:effectLst/>
                <a:latin typeface="Times New Roman" panose="02020603050405020304" pitchFamily="18" charset="0"/>
                <a:cs typeface="Times New Roman" panose="02020603050405020304" pitchFamily="18" charset="0"/>
              </a:rPr>
              <a:t>This code defines a class `AccidentDetectionModel` that wraps a </a:t>
            </a:r>
            <a:r>
              <a:rPr lang="en-US" sz="2000" i="0" dirty="0" err="1">
                <a:solidFill>
                  <a:srgbClr val="202C8F"/>
                </a:solidFill>
                <a:effectLst/>
                <a:latin typeface="Times New Roman" panose="02020603050405020304" pitchFamily="18" charset="0"/>
                <a:cs typeface="Times New Roman" panose="02020603050405020304" pitchFamily="18" charset="0"/>
              </a:rPr>
              <a:t>Keras</a:t>
            </a:r>
            <a:r>
              <a:rPr lang="en-US" sz="2000" i="0" dirty="0">
                <a:solidFill>
                  <a:srgbClr val="202C8F"/>
                </a:solidFill>
                <a:effectLst/>
                <a:latin typeface="Times New Roman" panose="02020603050405020304" pitchFamily="18" charset="0"/>
                <a:cs typeface="Times New Roman" panose="02020603050405020304" pitchFamily="18" charset="0"/>
              </a:rPr>
              <a:t> model for detecting accidents in images. Here's a breakdown of its components:</a:t>
            </a:r>
          </a:p>
          <a:p>
            <a:pPr algn="l"/>
            <a:endParaRPr lang="en-US" sz="2000" i="0" dirty="0">
              <a:solidFill>
                <a:srgbClr val="202C8F"/>
              </a:solidFill>
              <a:effectLst/>
              <a:latin typeface="Times New Roman" panose="02020603050405020304" pitchFamily="18" charset="0"/>
              <a:cs typeface="Times New Roman" panose="02020603050405020304" pitchFamily="18" charset="0"/>
            </a:endParaRPr>
          </a:p>
          <a:p>
            <a:pPr algn="l"/>
            <a:r>
              <a:rPr lang="en-US" sz="2000" b="1" i="0" dirty="0">
                <a:solidFill>
                  <a:srgbClr val="202C8F"/>
                </a:solidFill>
                <a:effectLst/>
                <a:latin typeface="Times New Roman" panose="02020603050405020304" pitchFamily="18" charset="0"/>
                <a:cs typeface="Times New Roman" panose="02020603050405020304" pitchFamily="18" charset="0"/>
              </a:rPr>
              <a:t>1. import statements: </a:t>
            </a:r>
            <a:r>
              <a:rPr lang="en-US" sz="2000" i="0" dirty="0">
                <a:solidFill>
                  <a:srgbClr val="202C8F"/>
                </a:solidFill>
                <a:effectLst/>
                <a:latin typeface="Times New Roman" panose="02020603050405020304" pitchFamily="18" charset="0"/>
                <a:cs typeface="Times New Roman" panose="02020603050405020304" pitchFamily="18" charset="0"/>
              </a:rPr>
              <a:t>This imports necessary modules from </a:t>
            </a:r>
            <a:r>
              <a:rPr lang="en-US" sz="2000" i="0" dirty="0" err="1">
                <a:solidFill>
                  <a:srgbClr val="202C8F"/>
                </a:solidFill>
                <a:effectLst/>
                <a:latin typeface="Times New Roman" panose="02020603050405020304" pitchFamily="18" charset="0"/>
                <a:cs typeface="Times New Roman" panose="02020603050405020304" pitchFamily="18" charset="0"/>
              </a:rPr>
              <a:t>Keras</a:t>
            </a:r>
            <a:r>
              <a:rPr lang="en-US" sz="2000" i="0" dirty="0">
                <a:solidFill>
                  <a:srgbClr val="202C8F"/>
                </a:solidFill>
                <a:effectLst/>
                <a:latin typeface="Times New Roman" panose="02020603050405020304" pitchFamily="18" charset="0"/>
                <a:cs typeface="Times New Roman" panose="02020603050405020304" pitchFamily="18" charset="0"/>
              </a:rPr>
              <a:t> and NumPy.</a:t>
            </a:r>
          </a:p>
          <a:p>
            <a:pPr algn="l"/>
            <a:endParaRPr lang="en-US" sz="2000" i="0" dirty="0">
              <a:solidFill>
                <a:srgbClr val="202C8F"/>
              </a:solidFill>
              <a:effectLst/>
              <a:latin typeface="Times New Roman" panose="02020603050405020304" pitchFamily="18" charset="0"/>
              <a:cs typeface="Times New Roman" panose="02020603050405020304" pitchFamily="18" charset="0"/>
            </a:endParaRPr>
          </a:p>
          <a:p>
            <a:pPr algn="l"/>
            <a:r>
              <a:rPr lang="en-US" sz="2000" b="1" i="0" dirty="0">
                <a:solidFill>
                  <a:srgbClr val="202C8F"/>
                </a:solidFill>
                <a:effectLst/>
                <a:latin typeface="Times New Roman" panose="02020603050405020304" pitchFamily="18" charset="0"/>
                <a:cs typeface="Times New Roman" panose="02020603050405020304" pitchFamily="18" charset="0"/>
              </a:rPr>
              <a:t>2. AccidentDetectionModel</a:t>
            </a:r>
            <a:r>
              <a:rPr lang="en-US" sz="2000" b="1" dirty="0">
                <a:solidFill>
                  <a:srgbClr val="202C8F"/>
                </a:solidFill>
                <a:latin typeface="Times New Roman" panose="02020603050405020304" pitchFamily="18" charset="0"/>
                <a:cs typeface="Times New Roman" panose="02020603050405020304" pitchFamily="18" charset="0"/>
              </a:rPr>
              <a:t> Class</a:t>
            </a:r>
            <a:r>
              <a:rPr lang="en-US" sz="2000" b="1" i="0" dirty="0">
                <a:solidFill>
                  <a:srgbClr val="202C8F"/>
                </a:solidFill>
                <a:effectLst/>
                <a:latin typeface="Times New Roman" panose="02020603050405020304" pitchFamily="18" charset="0"/>
                <a:cs typeface="Times New Roman" panose="02020603050405020304" pitchFamily="18" charset="0"/>
              </a:rPr>
              <a:t>: </a:t>
            </a:r>
          </a:p>
          <a:p>
            <a:pPr algn="l"/>
            <a:r>
              <a:rPr lang="en-US" sz="2000" b="1" i="0" dirty="0">
                <a:solidFill>
                  <a:srgbClr val="202C8F"/>
                </a:solidFill>
                <a:effectLst/>
                <a:latin typeface="Times New Roman" panose="02020603050405020304" pitchFamily="18" charset="0"/>
                <a:cs typeface="Times New Roman" panose="02020603050405020304" pitchFamily="18" charset="0"/>
              </a:rPr>
              <a:t>    </a:t>
            </a:r>
            <a:r>
              <a:rPr lang="en-US" sz="2000" b="1" i="0" dirty="0" err="1">
                <a:solidFill>
                  <a:srgbClr val="202C8F"/>
                </a:solidFill>
                <a:effectLst/>
                <a:latin typeface="Times New Roman" panose="02020603050405020304" pitchFamily="18" charset="0"/>
                <a:cs typeface="Times New Roman" panose="02020603050405020304" pitchFamily="18" charset="0"/>
              </a:rPr>
              <a:t>a.class_nums</a:t>
            </a:r>
            <a:r>
              <a:rPr lang="en-US" sz="2000" b="1" i="0" dirty="0">
                <a:solidFill>
                  <a:srgbClr val="202C8F"/>
                </a:solidFill>
                <a:effectLst/>
                <a:latin typeface="Times New Roman" panose="02020603050405020304" pitchFamily="18" charset="0"/>
                <a:cs typeface="Times New Roman" panose="02020603050405020304" pitchFamily="18" charset="0"/>
              </a:rPr>
              <a:t>: </a:t>
            </a:r>
            <a:r>
              <a:rPr lang="en-US" sz="2000" i="0" dirty="0">
                <a:solidFill>
                  <a:srgbClr val="202C8F"/>
                </a:solidFill>
                <a:effectLst/>
                <a:latin typeface="Times New Roman" panose="02020603050405020304" pitchFamily="18" charset="0"/>
                <a:cs typeface="Times New Roman" panose="02020603050405020304" pitchFamily="18" charset="0"/>
              </a:rPr>
              <a:t>A class variable containing the labels for the two classes: 'Accident' and 'No Accident'.</a:t>
            </a:r>
          </a:p>
          <a:p>
            <a:pPr algn="l"/>
            <a:r>
              <a:rPr lang="en-US" sz="2000" i="0" dirty="0">
                <a:solidFill>
                  <a:srgbClr val="202C8F"/>
                </a:solidFill>
                <a:effectLst/>
                <a:latin typeface="Times New Roman" panose="02020603050405020304" pitchFamily="18" charset="0"/>
                <a:cs typeface="Times New Roman" panose="02020603050405020304" pitchFamily="18" charset="0"/>
              </a:rPr>
              <a:t>    </a:t>
            </a:r>
            <a:r>
              <a:rPr lang="en-US" sz="2000" b="1" dirty="0">
                <a:solidFill>
                  <a:srgbClr val="202C8F"/>
                </a:solidFill>
                <a:latin typeface="Times New Roman" panose="02020603050405020304" pitchFamily="18" charset="0"/>
                <a:cs typeface="Times New Roman" panose="02020603050405020304" pitchFamily="18" charset="0"/>
              </a:rPr>
              <a:t>b.</a:t>
            </a:r>
            <a:r>
              <a:rPr lang="en-US" sz="2000" b="1" i="0" dirty="0">
                <a:solidFill>
                  <a:srgbClr val="202C8F"/>
                </a:solidFill>
                <a:effectLst/>
                <a:latin typeface="Times New Roman" panose="02020603050405020304" pitchFamily="18" charset="0"/>
                <a:cs typeface="Times New Roman" panose="02020603050405020304" pitchFamily="18" charset="0"/>
              </a:rPr>
              <a:t> __</a:t>
            </a:r>
            <a:r>
              <a:rPr lang="en-US" sz="2000" b="1" i="0" dirty="0" err="1">
                <a:solidFill>
                  <a:srgbClr val="202C8F"/>
                </a:solidFill>
                <a:effectLst/>
                <a:latin typeface="Times New Roman" panose="02020603050405020304" pitchFamily="18" charset="0"/>
                <a:cs typeface="Times New Roman" panose="02020603050405020304" pitchFamily="18" charset="0"/>
              </a:rPr>
              <a:t>init</a:t>
            </a:r>
            <a:r>
              <a:rPr lang="en-US" sz="2000" b="1" i="0" dirty="0">
                <a:solidFill>
                  <a:srgbClr val="202C8F"/>
                </a:solidFill>
                <a:effectLst/>
                <a:latin typeface="Times New Roman" panose="02020603050405020304" pitchFamily="18" charset="0"/>
                <a:cs typeface="Times New Roman" panose="02020603050405020304" pitchFamily="18" charset="0"/>
              </a:rPr>
              <a:t>__(): </a:t>
            </a:r>
            <a:r>
              <a:rPr lang="en-US" sz="2000" i="0" dirty="0">
                <a:solidFill>
                  <a:srgbClr val="202C8F"/>
                </a:solidFill>
                <a:effectLst/>
                <a:latin typeface="Times New Roman" panose="02020603050405020304" pitchFamily="18" charset="0"/>
                <a:cs typeface="Times New Roman" panose="02020603050405020304" pitchFamily="18" charset="0"/>
              </a:rPr>
              <a:t>The constructor method which takes two arguments: `</a:t>
            </a:r>
            <a:r>
              <a:rPr lang="en-US" sz="2000" i="0" dirty="0" err="1">
                <a:solidFill>
                  <a:srgbClr val="202C8F"/>
                </a:solidFill>
                <a:effectLst/>
                <a:latin typeface="Times New Roman" panose="02020603050405020304" pitchFamily="18" charset="0"/>
                <a:cs typeface="Times New Roman" panose="02020603050405020304" pitchFamily="18" charset="0"/>
              </a:rPr>
              <a:t>model_json_file</a:t>
            </a:r>
            <a:r>
              <a:rPr lang="en-US" sz="2000" i="0" dirty="0">
                <a:solidFill>
                  <a:srgbClr val="202C8F"/>
                </a:solidFill>
                <a:effectLst/>
                <a:latin typeface="Times New Roman" panose="02020603050405020304" pitchFamily="18" charset="0"/>
                <a:cs typeface="Times New Roman" panose="02020603050405020304" pitchFamily="18" charset="0"/>
              </a:rPr>
              <a:t>` (path to the JSON file containing the model architecture) and `</a:t>
            </a:r>
            <a:r>
              <a:rPr lang="en-US" sz="2000" i="0" dirty="0" err="1">
                <a:solidFill>
                  <a:srgbClr val="202C8F"/>
                </a:solidFill>
                <a:effectLst/>
                <a:latin typeface="Times New Roman" panose="02020603050405020304" pitchFamily="18" charset="0"/>
                <a:cs typeface="Times New Roman" panose="02020603050405020304" pitchFamily="18" charset="0"/>
              </a:rPr>
              <a:t>model_weights_file</a:t>
            </a:r>
            <a:r>
              <a:rPr lang="en-US" sz="2000" i="0" dirty="0">
                <a:solidFill>
                  <a:srgbClr val="202C8F"/>
                </a:solidFill>
                <a:effectLst/>
                <a:latin typeface="Times New Roman" panose="02020603050405020304" pitchFamily="18" charset="0"/>
                <a:cs typeface="Times New Roman" panose="02020603050405020304" pitchFamily="18" charset="0"/>
              </a:rPr>
              <a:t>` (path to the file containing the model's weights). It loads the model architecture from the JSON file and then loads the weights into the model.</a:t>
            </a:r>
          </a:p>
          <a:p>
            <a:pPr algn="l"/>
            <a:r>
              <a:rPr lang="en-US" sz="2000" b="1" i="0" dirty="0">
                <a:solidFill>
                  <a:srgbClr val="202C8F"/>
                </a:solidFill>
                <a:effectLst/>
                <a:latin typeface="Times New Roman" panose="02020603050405020304" pitchFamily="18" charset="0"/>
                <a:cs typeface="Times New Roman" panose="02020603050405020304" pitchFamily="18" charset="0"/>
              </a:rPr>
              <a:t>    </a:t>
            </a:r>
          </a:p>
        </p:txBody>
      </p:sp>
      <p:sp>
        <p:nvSpPr>
          <p:cNvPr id="4" name="Oval 3">
            <a:extLst>
              <a:ext uri="{FF2B5EF4-FFF2-40B4-BE49-F238E27FC236}">
                <a16:creationId xmlns:a16="http://schemas.microsoft.com/office/drawing/2014/main" id="{71658D59-5F60-EA2E-57B6-80D4EA1E94D7}"/>
              </a:ext>
            </a:extLst>
          </p:cNvPr>
          <p:cNvSpPr/>
          <p:nvPr/>
        </p:nvSpPr>
        <p:spPr>
          <a:xfrm>
            <a:off x="7548282" y="1801906"/>
            <a:ext cx="4545105" cy="4069975"/>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370417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2895600" y="1373931"/>
            <a:ext cx="5593976" cy="768096"/>
          </a:xfrm>
        </p:spPr>
        <p:txBody>
          <a:bodyPr/>
          <a:lstStyle/>
          <a:p>
            <a:r>
              <a:rPr lang="en-US" sz="4400" b="1" dirty="0">
                <a:solidFill>
                  <a:schemeClr val="accent6"/>
                </a:solidFill>
                <a:latin typeface="Times New Roman" panose="02020603050405020304" pitchFamily="18" charset="0"/>
                <a:ea typeface="Arial Regular" pitchFamily="34" charset="-122"/>
                <a:cs typeface="Times New Roman" panose="02020603050405020304" pitchFamily="18" charset="0"/>
              </a:rPr>
              <a:t>AGENDA</a:t>
            </a:r>
            <a:endParaRPr lang="en-US" sz="4400" b="1" dirty="0">
              <a:solidFill>
                <a:schemeClr val="accent6"/>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a:xfrm>
            <a:off x="2895600" y="2312894"/>
            <a:ext cx="6400800" cy="4061012"/>
          </a:xfrm>
        </p:spPr>
        <p:txBody>
          <a:bodyPr/>
          <a:lstStyle/>
          <a:p>
            <a:pPr marL="342900" indent="-342900" algn="l">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INTRODUCTION</a:t>
            </a:r>
          </a:p>
          <a:p>
            <a:pPr marL="342900" indent="-342900" algn="l">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PROBLEM STATEMENT</a:t>
            </a:r>
          </a:p>
          <a:p>
            <a:pPr marL="342900" indent="-342900" algn="l">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PRIMARY GOALS</a:t>
            </a:r>
          </a:p>
          <a:p>
            <a:pPr marL="342900" indent="-342900" algn="l">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UNIQUENESS OF OUR SOLUTION</a:t>
            </a:r>
          </a:p>
          <a:p>
            <a:pPr marL="342900" indent="-342900" algn="l">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ARCHITECTURE</a:t>
            </a:r>
          </a:p>
          <a:p>
            <a:pPr marL="342900" indent="-342900" algn="l">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ALGORITHMS</a:t>
            </a:r>
          </a:p>
          <a:p>
            <a:pPr marL="342900" indent="-342900" algn="l">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SYSTEM REQUIREMENTS</a:t>
            </a:r>
          </a:p>
          <a:p>
            <a:pPr marL="342900" indent="-342900" algn="l">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DEVELOPING PROCESS</a:t>
            </a:r>
          </a:p>
          <a:p>
            <a:pPr marL="342900" indent="-342900" algn="l">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IMPLEMENTATION</a:t>
            </a:r>
          </a:p>
          <a:p>
            <a:pPr marL="342900" indent="-342900" algn="l">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PAHSE 1</a:t>
            </a:r>
          </a:p>
          <a:p>
            <a:pPr marL="342900" indent="-342900" algn="l">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PHASE 2</a:t>
            </a:r>
          </a:p>
          <a:p>
            <a:pPr marL="342900" indent="-342900" algn="l">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PHASE 3</a:t>
            </a:r>
          </a:p>
          <a:p>
            <a:pPr marL="342900" indent="-342900" algn="l">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FINAL OUTPUTS</a:t>
            </a:r>
          </a:p>
          <a:p>
            <a:pPr marL="342900" indent="-342900" algn="l">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FUTURE SCOPE</a:t>
            </a:r>
          </a:p>
          <a:p>
            <a:pPr marL="342900" indent="-342900" algn="l">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CONCLUSION</a:t>
            </a:r>
          </a:p>
          <a:p>
            <a:pPr algn="just"/>
            <a:endParaRPr lang="en-US" sz="2400" dirty="0">
              <a:solidFill>
                <a:schemeClr val="accent6"/>
              </a:solidFill>
              <a:latin typeface="Sabon Next LT" panose="02000500000000000000" pitchFamily="2" charset="0"/>
              <a:cs typeface="Sabon Next LT" panose="02000500000000000000" pitchFamily="2" charset="0"/>
            </a:endParaRPr>
          </a:p>
        </p:txBody>
      </p:sp>
      <p:sp>
        <p:nvSpPr>
          <p:cNvPr id="4" name="Oval 3">
            <a:extLst>
              <a:ext uri="{FF2B5EF4-FFF2-40B4-BE49-F238E27FC236}">
                <a16:creationId xmlns:a16="http://schemas.microsoft.com/office/drawing/2014/main" id="{FAD5ACA6-6667-745E-B729-2C9FCF6A1841}"/>
              </a:ext>
            </a:extLst>
          </p:cNvPr>
          <p:cNvSpPr/>
          <p:nvPr/>
        </p:nvSpPr>
        <p:spPr>
          <a:xfrm>
            <a:off x="8489575" y="1"/>
            <a:ext cx="2779059" cy="2312894"/>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52923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BF681-5D1F-DCF5-1DAF-941FA50735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D45F1F-9F3F-4C93-2F7D-E88EFAF5E335}"/>
              </a:ext>
            </a:extLst>
          </p:cNvPr>
          <p:cNvSpPr>
            <a:spLocks noGrp="1"/>
          </p:cNvSpPr>
          <p:nvPr>
            <p:ph type="title"/>
          </p:nvPr>
        </p:nvSpPr>
        <p:spPr>
          <a:xfrm>
            <a:off x="674862" y="89648"/>
            <a:ext cx="6416153" cy="663388"/>
          </a:xfrm>
        </p:spPr>
        <p:txBody>
          <a:bodyPr/>
          <a:lstStyle/>
          <a:p>
            <a:r>
              <a:rPr lang="en-US" sz="4400" b="1" dirty="0">
                <a:solidFill>
                  <a:schemeClr val="accent6"/>
                </a:solidFill>
                <a:latin typeface="Times New Roman" panose="02020603050405020304" pitchFamily="18" charset="0"/>
                <a:ea typeface="Arial Regular" pitchFamily="34" charset="-122"/>
                <a:cs typeface="Times New Roman" panose="02020603050405020304" pitchFamily="18" charset="0"/>
              </a:rPr>
              <a:t>PHASE 2 CONT.</a:t>
            </a:r>
            <a:endParaRPr lang="en-US" sz="4400" b="1" dirty="0">
              <a:solidFill>
                <a:schemeClr val="accent6"/>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187EAA1-A325-292A-55F5-0CD39A7B8454}"/>
              </a:ext>
            </a:extLst>
          </p:cNvPr>
          <p:cNvSpPr>
            <a:spLocks noGrp="1"/>
          </p:cNvSpPr>
          <p:nvPr>
            <p:ph idx="1"/>
          </p:nvPr>
        </p:nvSpPr>
        <p:spPr>
          <a:xfrm>
            <a:off x="585215" y="860612"/>
            <a:ext cx="6983985" cy="5997388"/>
          </a:xfrm>
        </p:spPr>
        <p:txBody>
          <a:bodyPr/>
          <a:lstStyle/>
          <a:p>
            <a:pPr>
              <a:lnSpc>
                <a:spcPct val="100000"/>
              </a:lnSpc>
            </a:pPr>
            <a:r>
              <a:rPr lang="en-US" sz="2000" b="1" dirty="0" err="1">
                <a:solidFill>
                  <a:srgbClr val="202C8F"/>
                </a:solidFill>
                <a:latin typeface="Times New Roman" panose="02020603050405020304" pitchFamily="18" charset="0"/>
                <a:cs typeface="Times New Roman" panose="02020603050405020304" pitchFamily="18" charset="0"/>
              </a:rPr>
              <a:t>c.</a:t>
            </a:r>
            <a:r>
              <a:rPr lang="en-US" sz="2000" b="1" i="0" dirty="0" err="1">
                <a:solidFill>
                  <a:srgbClr val="202C8F"/>
                </a:solidFill>
                <a:effectLst/>
                <a:latin typeface="Times New Roman" panose="02020603050405020304" pitchFamily="18" charset="0"/>
                <a:cs typeface="Times New Roman" panose="02020603050405020304" pitchFamily="18" charset="0"/>
              </a:rPr>
              <a:t>predict_accident</a:t>
            </a:r>
            <a:r>
              <a:rPr lang="en-US" sz="2000" b="1" i="0" dirty="0">
                <a:solidFill>
                  <a:srgbClr val="202C8F"/>
                </a:solidFill>
                <a:effectLst/>
                <a:latin typeface="Times New Roman" panose="02020603050405020304" pitchFamily="18" charset="0"/>
                <a:cs typeface="Times New Roman" panose="02020603050405020304" pitchFamily="18" charset="0"/>
              </a:rPr>
              <a:t>(): </a:t>
            </a:r>
            <a:r>
              <a:rPr lang="en-US" sz="2000" i="0" dirty="0">
                <a:solidFill>
                  <a:srgbClr val="202C8F"/>
                </a:solidFill>
                <a:effectLst/>
                <a:latin typeface="Times New Roman" panose="02020603050405020304" pitchFamily="18" charset="0"/>
                <a:cs typeface="Times New Roman" panose="02020603050405020304" pitchFamily="18" charset="0"/>
              </a:rPr>
              <a:t>This method takes an image (`img`) as input and returns a prediction for whether the image contains an accident or not. It uses the loaded model to make predictions on the input image.</a:t>
            </a:r>
          </a:p>
          <a:p>
            <a:pPr algn="l">
              <a:lnSpc>
                <a:spcPct val="100000"/>
              </a:lnSpc>
            </a:pPr>
            <a:endParaRPr lang="en-US" sz="2000" i="0" dirty="0">
              <a:solidFill>
                <a:srgbClr val="202C8F"/>
              </a:solidFill>
              <a:effectLst/>
              <a:latin typeface="Times New Roman" panose="02020603050405020304" pitchFamily="18" charset="0"/>
              <a:cs typeface="Times New Roman" panose="02020603050405020304" pitchFamily="18" charset="0"/>
            </a:endParaRPr>
          </a:p>
          <a:p>
            <a:pPr algn="l">
              <a:lnSpc>
                <a:spcPct val="100000"/>
              </a:lnSpc>
            </a:pPr>
            <a:r>
              <a:rPr lang="en-US" sz="2000" b="1" i="0" dirty="0">
                <a:solidFill>
                  <a:srgbClr val="202C8F"/>
                </a:solidFill>
                <a:effectLst/>
                <a:latin typeface="Times New Roman" panose="02020603050405020304" pitchFamily="18" charset="0"/>
                <a:cs typeface="Times New Roman" panose="02020603050405020304" pitchFamily="18" charset="0"/>
              </a:rPr>
              <a:t>3. </a:t>
            </a:r>
            <a:r>
              <a:rPr lang="en-US" sz="2000" b="1" i="0" dirty="0" err="1">
                <a:solidFill>
                  <a:srgbClr val="202C8F"/>
                </a:solidFill>
                <a:effectLst/>
                <a:latin typeface="Times New Roman" panose="02020603050405020304" pitchFamily="18" charset="0"/>
                <a:cs typeface="Times New Roman" panose="02020603050405020304" pitchFamily="18" charset="0"/>
              </a:rPr>
              <a:t>predict_accident</a:t>
            </a:r>
            <a:r>
              <a:rPr lang="en-US" sz="2000" b="1" i="0" dirty="0">
                <a:solidFill>
                  <a:srgbClr val="202C8F"/>
                </a:solidFill>
                <a:effectLst/>
                <a:latin typeface="Times New Roman" panose="02020603050405020304" pitchFamily="18" charset="0"/>
                <a:cs typeface="Times New Roman" panose="02020603050405020304" pitchFamily="18" charset="0"/>
              </a:rPr>
              <a:t>() method:</a:t>
            </a:r>
          </a:p>
          <a:p>
            <a:pPr algn="l">
              <a:lnSpc>
                <a:spcPct val="100000"/>
              </a:lnSpc>
            </a:pPr>
            <a:r>
              <a:rPr lang="en-US" sz="2000" i="0" dirty="0">
                <a:solidFill>
                  <a:srgbClr val="202C8F"/>
                </a:solidFill>
                <a:effectLst/>
                <a:latin typeface="Times New Roman" panose="02020603050405020304" pitchFamily="18" charset="0"/>
                <a:cs typeface="Times New Roman" panose="02020603050405020304" pitchFamily="18" charset="0"/>
              </a:rPr>
              <a:t>   </a:t>
            </a:r>
            <a:r>
              <a:rPr lang="en-US" sz="2000" b="1" i="0" dirty="0">
                <a:solidFill>
                  <a:srgbClr val="202C8F"/>
                </a:solidFill>
                <a:effectLst/>
                <a:latin typeface="Times New Roman" panose="02020603050405020304" pitchFamily="18" charset="0"/>
                <a:cs typeface="Times New Roman" panose="02020603050405020304" pitchFamily="18" charset="0"/>
              </a:rPr>
              <a:t> a. </a:t>
            </a:r>
            <a:r>
              <a:rPr lang="en-US" sz="2000" i="0" dirty="0">
                <a:solidFill>
                  <a:srgbClr val="202C8F"/>
                </a:solidFill>
                <a:effectLst/>
                <a:latin typeface="Times New Roman" panose="02020603050405020304" pitchFamily="18" charset="0"/>
                <a:cs typeface="Times New Roman" panose="02020603050405020304" pitchFamily="18" charset="0"/>
              </a:rPr>
              <a:t>It uses the `predict()` method of the loaded model to get the predictions for the input image.</a:t>
            </a:r>
          </a:p>
          <a:p>
            <a:pPr algn="l">
              <a:lnSpc>
                <a:spcPct val="100000"/>
              </a:lnSpc>
            </a:pPr>
            <a:r>
              <a:rPr lang="en-US" sz="2000" i="0" dirty="0">
                <a:solidFill>
                  <a:srgbClr val="202C8F"/>
                </a:solidFill>
                <a:effectLst/>
                <a:latin typeface="Times New Roman" panose="02020603050405020304" pitchFamily="18" charset="0"/>
                <a:cs typeface="Times New Roman" panose="02020603050405020304" pitchFamily="18" charset="0"/>
              </a:rPr>
              <a:t>   </a:t>
            </a:r>
            <a:r>
              <a:rPr lang="en-US" sz="2000" b="1" i="0" dirty="0">
                <a:solidFill>
                  <a:srgbClr val="202C8F"/>
                </a:solidFill>
                <a:effectLst/>
                <a:latin typeface="Times New Roman" panose="02020603050405020304" pitchFamily="18" charset="0"/>
                <a:cs typeface="Times New Roman" panose="02020603050405020304" pitchFamily="18" charset="0"/>
              </a:rPr>
              <a:t> b. </a:t>
            </a:r>
            <a:r>
              <a:rPr lang="en-US" sz="2000" i="0" dirty="0">
                <a:solidFill>
                  <a:srgbClr val="202C8F"/>
                </a:solidFill>
                <a:effectLst/>
                <a:latin typeface="Times New Roman" panose="02020603050405020304" pitchFamily="18" charset="0"/>
                <a:cs typeface="Times New Roman" panose="02020603050405020304" pitchFamily="18" charset="0"/>
              </a:rPr>
              <a:t>It then selects the class label with the highest probability from the predictions using `</a:t>
            </a:r>
            <a:r>
              <a:rPr lang="en-US" sz="2000" i="0" dirty="0" err="1">
                <a:solidFill>
                  <a:srgbClr val="202C8F"/>
                </a:solidFill>
                <a:effectLst/>
                <a:latin typeface="Times New Roman" panose="02020603050405020304" pitchFamily="18" charset="0"/>
                <a:cs typeface="Times New Roman" panose="02020603050405020304" pitchFamily="18" charset="0"/>
              </a:rPr>
              <a:t>np.argmax</a:t>
            </a:r>
            <a:r>
              <a:rPr lang="en-US" sz="2000" i="0" dirty="0">
                <a:solidFill>
                  <a:srgbClr val="202C8F"/>
                </a:solidFill>
                <a:effectLst/>
                <a:latin typeface="Times New Roman" panose="02020603050405020304" pitchFamily="18" charset="0"/>
                <a:cs typeface="Times New Roman" panose="02020603050405020304" pitchFamily="18" charset="0"/>
              </a:rPr>
              <a:t>(</a:t>
            </a:r>
            <a:r>
              <a:rPr lang="en-US" sz="2000" i="0" dirty="0" err="1">
                <a:solidFill>
                  <a:srgbClr val="202C8F"/>
                </a:solidFill>
                <a:effectLst/>
                <a:latin typeface="Times New Roman" panose="02020603050405020304" pitchFamily="18" charset="0"/>
                <a:cs typeface="Times New Roman" panose="02020603050405020304" pitchFamily="18" charset="0"/>
              </a:rPr>
              <a:t>self.preds</a:t>
            </a:r>
            <a:r>
              <a:rPr lang="en-US" sz="2000" i="0" dirty="0">
                <a:solidFill>
                  <a:srgbClr val="202C8F"/>
                </a:solidFill>
                <a:effectLst/>
                <a:latin typeface="Times New Roman" panose="02020603050405020304" pitchFamily="18" charset="0"/>
                <a:cs typeface="Times New Roman" panose="02020603050405020304" pitchFamily="18" charset="0"/>
              </a:rPr>
              <a:t>)`.</a:t>
            </a:r>
          </a:p>
          <a:p>
            <a:pPr algn="l">
              <a:lnSpc>
                <a:spcPct val="100000"/>
              </a:lnSpc>
            </a:pPr>
            <a:r>
              <a:rPr lang="en-US" sz="2000" i="0" dirty="0">
                <a:solidFill>
                  <a:srgbClr val="202C8F"/>
                </a:solidFill>
                <a:effectLst/>
                <a:latin typeface="Times New Roman" panose="02020603050405020304" pitchFamily="18" charset="0"/>
                <a:cs typeface="Times New Roman" panose="02020603050405020304" pitchFamily="18" charset="0"/>
              </a:rPr>
              <a:t>   </a:t>
            </a:r>
            <a:r>
              <a:rPr lang="en-US" sz="2000" b="1" i="0" dirty="0">
                <a:solidFill>
                  <a:srgbClr val="202C8F"/>
                </a:solidFill>
                <a:effectLst/>
                <a:latin typeface="Times New Roman" panose="02020603050405020304" pitchFamily="18" charset="0"/>
                <a:cs typeface="Times New Roman" panose="02020603050405020304" pitchFamily="18" charset="0"/>
              </a:rPr>
              <a:t> c. </a:t>
            </a:r>
            <a:r>
              <a:rPr lang="en-US" sz="2000" i="0" dirty="0">
                <a:solidFill>
                  <a:srgbClr val="202C8F"/>
                </a:solidFill>
                <a:effectLst/>
                <a:latin typeface="Times New Roman" panose="02020603050405020304" pitchFamily="18" charset="0"/>
                <a:cs typeface="Times New Roman" panose="02020603050405020304" pitchFamily="18" charset="0"/>
              </a:rPr>
              <a:t>Finally, it returns the predicted class label and the raw prediction probabilities.</a:t>
            </a:r>
          </a:p>
          <a:p>
            <a:pPr algn="l">
              <a:lnSpc>
                <a:spcPct val="100000"/>
              </a:lnSpc>
            </a:pPr>
            <a:endParaRPr lang="en-US" sz="2000" i="0" dirty="0">
              <a:solidFill>
                <a:srgbClr val="202C8F"/>
              </a:solidFill>
              <a:effectLst/>
              <a:latin typeface="Times New Roman" panose="02020603050405020304" pitchFamily="18" charset="0"/>
              <a:cs typeface="Times New Roman" panose="02020603050405020304" pitchFamily="18" charset="0"/>
            </a:endParaRPr>
          </a:p>
          <a:p>
            <a:pPr algn="l">
              <a:lnSpc>
                <a:spcPct val="100000"/>
              </a:lnSpc>
            </a:pPr>
            <a:r>
              <a:rPr lang="en-US" sz="2000" i="0" dirty="0">
                <a:solidFill>
                  <a:srgbClr val="202C8F"/>
                </a:solidFill>
                <a:effectLst/>
                <a:latin typeface="Times New Roman" panose="02020603050405020304" pitchFamily="18" charset="0"/>
                <a:cs typeface="Times New Roman" panose="02020603050405020304" pitchFamily="18" charset="0"/>
              </a:rPr>
              <a:t>Overall, this class provides a convenient interface for loading a pre-trained </a:t>
            </a:r>
            <a:r>
              <a:rPr lang="en-US" sz="2000" i="0" dirty="0" err="1">
                <a:solidFill>
                  <a:srgbClr val="202C8F"/>
                </a:solidFill>
                <a:effectLst/>
                <a:latin typeface="Times New Roman" panose="02020603050405020304" pitchFamily="18" charset="0"/>
                <a:cs typeface="Times New Roman" panose="02020603050405020304" pitchFamily="18" charset="0"/>
              </a:rPr>
              <a:t>Keras</a:t>
            </a:r>
            <a:r>
              <a:rPr lang="en-US" sz="2000" i="0" dirty="0">
                <a:solidFill>
                  <a:srgbClr val="202C8F"/>
                </a:solidFill>
                <a:effectLst/>
                <a:latin typeface="Times New Roman" panose="02020603050405020304" pitchFamily="18" charset="0"/>
                <a:cs typeface="Times New Roman" panose="02020603050405020304" pitchFamily="18" charset="0"/>
              </a:rPr>
              <a:t> model for accident detection and making predictions on new images.</a:t>
            </a:r>
            <a:endParaRPr lang="en-IN" sz="2000" i="0" u="none" strike="noStrike" baseline="0" dirty="0">
              <a:latin typeface="Times New Roman" panose="02020603050405020304" pitchFamily="18" charset="0"/>
              <a:cs typeface="Times New Roman" panose="02020603050405020304" pitchFamily="18" charset="0"/>
            </a:endParaRPr>
          </a:p>
          <a:p>
            <a:endParaRPr lang="en-US" dirty="0"/>
          </a:p>
        </p:txBody>
      </p:sp>
      <p:sp>
        <p:nvSpPr>
          <p:cNvPr id="5" name="Rectangle 1">
            <a:extLst>
              <a:ext uri="{FF2B5EF4-FFF2-40B4-BE49-F238E27FC236}">
                <a16:creationId xmlns:a16="http://schemas.microsoft.com/office/drawing/2014/main" id="{C1FB3784-8901-153A-3332-7A375FE8BD13}"/>
              </a:ext>
            </a:extLst>
          </p:cNvPr>
          <p:cNvSpPr>
            <a:spLocks noChangeArrowheads="1"/>
          </p:cNvSpPr>
          <p:nvPr/>
        </p:nvSpPr>
        <p:spPr bwMode="auto">
          <a:xfrm>
            <a:off x="0" y="-33268"/>
            <a:ext cx="65" cy="523735"/>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4207072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a:xfrm>
            <a:off x="3418243" y="-36576"/>
            <a:ext cx="6766560" cy="768096"/>
          </a:xfrm>
        </p:spPr>
        <p:txBody>
          <a:bodyPr/>
          <a:lstStyle/>
          <a:p>
            <a:r>
              <a:rPr lang="en-US" dirty="0">
                <a:latin typeface="Times New Roman" panose="02020603050405020304" pitchFamily="18" charset="0"/>
                <a:cs typeface="Times New Roman" panose="02020603050405020304" pitchFamily="18" charset="0"/>
              </a:rPr>
              <a:t>PHASE 3</a:t>
            </a:r>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21</a:t>
            </a:fld>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a:xfrm>
            <a:off x="1508760" y="2028825"/>
            <a:ext cx="7120890" cy="3509391"/>
          </a:xfrm>
        </p:spPr>
        <p:txBody>
          <a:bodyPr/>
          <a:lstStyle/>
          <a:p>
            <a:pPr algn="l"/>
            <a:r>
              <a:rPr lang="en-US" sz="1800" b="0" i="0" u="none" strike="noStrike" baseline="0" dirty="0">
                <a:latin typeface="TimesNewRomanPSMT"/>
              </a:rPr>
              <a:t>. </a:t>
            </a:r>
            <a:endParaRPr lang="en-US" dirty="0"/>
          </a:p>
        </p:txBody>
      </p:sp>
      <p:sp>
        <p:nvSpPr>
          <p:cNvPr id="8" name="TextBox 7">
            <a:extLst>
              <a:ext uri="{FF2B5EF4-FFF2-40B4-BE49-F238E27FC236}">
                <a16:creationId xmlns:a16="http://schemas.microsoft.com/office/drawing/2014/main" id="{DBFA366D-999E-8B6D-279F-0571F3EC772B}"/>
              </a:ext>
            </a:extLst>
          </p:cNvPr>
          <p:cNvSpPr txBox="1"/>
          <p:nvPr/>
        </p:nvSpPr>
        <p:spPr>
          <a:xfrm>
            <a:off x="696558" y="1048845"/>
            <a:ext cx="7577866" cy="5115183"/>
          </a:xfrm>
          <a:prstGeom prst="rect">
            <a:avLst/>
          </a:prstGeom>
          <a:noFill/>
        </p:spPr>
        <p:txBody>
          <a:bodyPr wrap="square">
            <a:spAutoFit/>
          </a:bodyPr>
          <a:lstStyle/>
          <a:p>
            <a:pPr>
              <a:lnSpc>
                <a:spcPct val="107000"/>
              </a:lnSpc>
              <a:spcAft>
                <a:spcPts val="800"/>
              </a:spcAft>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In this phase </a:t>
            </a:r>
            <a:r>
              <a:rPr lang="en-IN" sz="2000" kern="100" dirty="0">
                <a:latin typeface="Times New Roman" panose="02020603050405020304" pitchFamily="18" charset="0"/>
                <a:ea typeface="Calibri" panose="020F0502020204030204" pitchFamily="34" charset="0"/>
                <a:cs typeface="Times New Roman" panose="02020603050405020304" pitchFamily="18" charset="0"/>
              </a:rPr>
              <a:t>we </a:t>
            </a: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developed  an accident detection system using a webcam feed in real-time. This </a:t>
            </a:r>
            <a:r>
              <a:rPr lang="en-IN" sz="2000" kern="100" dirty="0">
                <a:latin typeface="Times New Roman" panose="02020603050405020304" pitchFamily="18" charset="0"/>
                <a:ea typeface="Calibri" panose="020F0502020204030204" pitchFamily="34" charset="0"/>
                <a:cs typeface="Times New Roman" panose="02020603050405020304" pitchFamily="18" charset="0"/>
              </a:rPr>
              <a:t>module</a:t>
            </a: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 utilizes OpenCV for video capture, and it uses a pre-trained accident detection model to classify whether there is an accident in the frame. </a:t>
            </a:r>
          </a:p>
          <a:p>
            <a:pPr>
              <a:lnSpc>
                <a:spcPct val="107000"/>
              </a:lnSpc>
              <a:spcAft>
                <a:spcPts val="800"/>
              </a:spcAft>
            </a:pPr>
            <a:endParaRPr lang="en-IN" sz="2000" kern="1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Brief Overview process in this phase:</a:t>
            </a:r>
          </a:p>
          <a:p>
            <a:pPr>
              <a:lnSpc>
                <a:spcPct val="107000"/>
              </a:lnSpc>
              <a:spcAft>
                <a:spcPts val="800"/>
              </a:spcAft>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1. Imports necessary libraries.</a:t>
            </a:r>
          </a:p>
          <a:p>
            <a:pPr>
              <a:lnSpc>
                <a:spcPct val="107000"/>
              </a:lnSpc>
              <a:spcAft>
                <a:spcPts val="800"/>
              </a:spcAft>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2. Defines functions for getting the current location and sending an email with an attachment.</a:t>
            </a:r>
          </a:p>
          <a:p>
            <a:pPr>
              <a:lnSpc>
                <a:spcPct val="107000"/>
              </a:lnSpc>
              <a:spcAft>
                <a:spcPts val="800"/>
              </a:spcAft>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3. Initializes the accident detection model.</a:t>
            </a:r>
          </a:p>
          <a:p>
            <a:pPr>
              <a:lnSpc>
                <a:spcPct val="107000"/>
              </a:lnSpc>
              <a:spcAft>
                <a:spcPts val="800"/>
              </a:spcAft>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4. Starts capturing video from the webcam.</a:t>
            </a:r>
          </a:p>
          <a:p>
            <a:pPr>
              <a:lnSpc>
                <a:spcPct val="107000"/>
              </a:lnSpc>
              <a:spcAft>
                <a:spcPts val="800"/>
              </a:spcAft>
            </a:pP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4008773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a:xfrm>
            <a:off x="979124" y="316659"/>
            <a:ext cx="11849100" cy="768096"/>
          </a:xfrm>
        </p:spPr>
        <p:txBody>
          <a:bodyPr>
            <a:normAutofit/>
          </a:bodyPr>
          <a:lstStyle/>
          <a:p>
            <a:r>
              <a:rPr lang="en-IN" b="0" dirty="0">
                <a:latin typeface="Times New Roman" panose="02020603050405020304" pitchFamily="18" charset="0"/>
                <a:cs typeface="Times New Roman" panose="02020603050405020304" pitchFamily="18" charset="0"/>
              </a:rPr>
              <a:t>PHASE 3 (CONT.)</a:t>
            </a:r>
            <a:endParaRPr lang="en-US" dirty="0">
              <a:latin typeface="Times New Roman" panose="02020603050405020304" pitchFamily="18" charset="0"/>
              <a:cs typeface="Times New Roman" panose="02020603050405020304" pitchFamily="18" charset="0"/>
            </a:endParaRPr>
          </a:p>
        </p:txBody>
      </p:sp>
      <p:sp>
        <p:nvSpPr>
          <p:cNvPr id="175" name="Slide Number Placeholder 174">
            <a:extLst>
              <a:ext uri="{FF2B5EF4-FFF2-40B4-BE49-F238E27FC236}">
                <a16:creationId xmlns:a16="http://schemas.microsoft.com/office/drawing/2014/main" id="{1DECFA06-D307-B47D-DA95-31161374AD30}"/>
              </a:ext>
            </a:extLst>
          </p:cNvPr>
          <p:cNvSpPr>
            <a:spLocks noGrp="1"/>
          </p:cNvSpPr>
          <p:nvPr>
            <p:ph type="sldNum" sz="quarter" idx="12"/>
          </p:nvPr>
        </p:nvSpPr>
        <p:spPr/>
        <p:txBody>
          <a:bodyPr/>
          <a:lstStyle/>
          <a:p>
            <a:fld id="{48F63A3B-78C7-47BE-AE5E-E10140E04643}" type="slidenum">
              <a:rPr lang="en-US" smtClean="0"/>
              <a:pPr/>
              <a:t>22</a:t>
            </a:fld>
            <a:endParaRPr lang="en-US" dirty="0"/>
          </a:p>
        </p:txBody>
      </p:sp>
      <p:sp>
        <p:nvSpPr>
          <p:cNvPr id="4" name="TextBox 3">
            <a:extLst>
              <a:ext uri="{FF2B5EF4-FFF2-40B4-BE49-F238E27FC236}">
                <a16:creationId xmlns:a16="http://schemas.microsoft.com/office/drawing/2014/main" id="{FB46DCE8-39F5-F282-0E48-766749F56304}"/>
              </a:ext>
            </a:extLst>
          </p:cNvPr>
          <p:cNvSpPr txBox="1"/>
          <p:nvPr/>
        </p:nvSpPr>
        <p:spPr>
          <a:xfrm>
            <a:off x="2348753" y="1355979"/>
            <a:ext cx="8506967" cy="5552289"/>
          </a:xfrm>
          <a:prstGeom prst="rect">
            <a:avLst/>
          </a:prstGeom>
          <a:noFill/>
        </p:spPr>
        <p:txBody>
          <a:bodyPr wrap="square">
            <a:spAutoFit/>
          </a:bodyPr>
          <a:lstStyle/>
          <a:p>
            <a:pPr>
              <a:lnSpc>
                <a:spcPct val="107000"/>
              </a:lnSpc>
              <a:spcAft>
                <a:spcPts val="800"/>
              </a:spcAft>
            </a:pPr>
            <a:r>
              <a:rPr lang="en-IN" sz="2000" b="1" kern="100" dirty="0">
                <a:effectLst/>
                <a:latin typeface="Times New Roman" panose="02020603050405020304" pitchFamily="18" charset="0"/>
                <a:ea typeface="Calibri" panose="020F0502020204030204" pitchFamily="34" charset="0"/>
                <a:cs typeface="Times New Roman" panose="02020603050405020304" pitchFamily="18" charset="0"/>
              </a:rPr>
              <a:t>5. In a loop:</a:t>
            </a:r>
          </a:p>
          <a:p>
            <a:pPr>
              <a:lnSpc>
                <a:spcPct val="107000"/>
              </a:lnSpc>
              <a:spcAft>
                <a:spcPts val="800"/>
              </a:spcAft>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   - Reads each frame from the video.</a:t>
            </a:r>
          </a:p>
          <a:p>
            <a:pPr>
              <a:lnSpc>
                <a:spcPct val="107000"/>
              </a:lnSpc>
              <a:spcAft>
                <a:spcPts val="800"/>
              </a:spcAft>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   - Converts the frame to grayscale.</a:t>
            </a:r>
          </a:p>
          <a:p>
            <a:pPr>
              <a:lnSpc>
                <a:spcPct val="107000"/>
              </a:lnSpc>
              <a:spcAft>
                <a:spcPts val="800"/>
              </a:spcAft>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   - Resizes the frame to the required size for model input.</a:t>
            </a:r>
          </a:p>
          <a:p>
            <a:pPr>
              <a:lnSpc>
                <a:spcPct val="107000"/>
              </a:lnSpc>
              <a:spcAft>
                <a:spcPts val="800"/>
              </a:spcAft>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   - Uses the accident detection model to predict whether there is an accident.</a:t>
            </a:r>
          </a:p>
          <a:p>
            <a:pPr>
              <a:lnSpc>
                <a:spcPct val="107000"/>
              </a:lnSpc>
              <a:spcAft>
                <a:spcPts val="800"/>
              </a:spcAft>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   - If an accident is detected with high probability:</a:t>
            </a:r>
          </a:p>
          <a:p>
            <a:pPr>
              <a:lnSpc>
                <a:spcPct val="107000"/>
              </a:lnSpc>
              <a:spcAft>
                <a:spcPts val="800"/>
              </a:spcAft>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     - Plays a beep sound.</a:t>
            </a:r>
          </a:p>
          <a:p>
            <a:pPr>
              <a:lnSpc>
                <a:spcPct val="107000"/>
              </a:lnSpc>
              <a:spcAft>
                <a:spcPts val="800"/>
              </a:spcAft>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     - Captures the frame and saves it as an image.</a:t>
            </a:r>
          </a:p>
          <a:p>
            <a:pPr>
              <a:lnSpc>
                <a:spcPct val="107000"/>
              </a:lnSpc>
              <a:spcAft>
                <a:spcPts val="800"/>
              </a:spcAft>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     - Sends an email notification with the captured frame attached.</a:t>
            </a:r>
          </a:p>
          <a:p>
            <a:pPr>
              <a:lnSpc>
                <a:spcPct val="107000"/>
              </a:lnSpc>
              <a:spcAft>
                <a:spcPts val="800"/>
              </a:spcAft>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   - Draws bounding boxes and labels on the frame based on the prediction.</a:t>
            </a:r>
          </a:p>
          <a:p>
            <a:pPr>
              <a:lnSpc>
                <a:spcPct val="107000"/>
              </a:lnSpc>
              <a:spcAft>
                <a:spcPts val="800"/>
              </a:spcAft>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   - Displays the frame with annotations.</a:t>
            </a:r>
          </a:p>
          <a:p>
            <a:pPr>
              <a:lnSpc>
                <a:spcPct val="107000"/>
              </a:lnSpc>
              <a:spcAft>
                <a:spcPts val="800"/>
              </a:spcAft>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   - Terminates the loop if the 'q' key is pressed.</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rgbClr val="202C8F"/>
              </a:solidFill>
              <a:effectLst/>
              <a:latin typeface="Söhne"/>
            </a:endParaRPr>
          </a:p>
        </p:txBody>
      </p:sp>
    </p:spTree>
    <p:extLst>
      <p:ext uri="{BB962C8B-B14F-4D97-AF65-F5344CB8AC3E}">
        <p14:creationId xmlns:p14="http://schemas.microsoft.com/office/powerpoint/2010/main" val="9386665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9C896-9C89-05C5-8FB1-5FC9484848E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DD50E92-A0A7-5B6A-1A6A-440B527B07A7}"/>
              </a:ext>
            </a:extLst>
          </p:cNvPr>
          <p:cNvSpPr>
            <a:spLocks noGrp="1"/>
          </p:cNvSpPr>
          <p:nvPr>
            <p:ph type="title"/>
          </p:nvPr>
        </p:nvSpPr>
        <p:spPr>
          <a:xfrm>
            <a:off x="749808" y="832104"/>
            <a:ext cx="10671048" cy="768096"/>
          </a:xfrm>
        </p:spPr>
        <p:txBody>
          <a:bodyPr/>
          <a:lstStyle/>
          <a:p>
            <a:r>
              <a:rPr lang="en-US" dirty="0">
                <a:latin typeface="Times New Roman" panose="02020603050405020304" pitchFamily="18" charset="0"/>
                <a:cs typeface="Times New Roman" panose="02020603050405020304" pitchFamily="18" charset="0"/>
              </a:rPr>
              <a:t>FINAL OUTPUTS</a:t>
            </a:r>
          </a:p>
        </p:txBody>
      </p:sp>
      <p:sp>
        <p:nvSpPr>
          <p:cNvPr id="102" name="Slide Number Placeholder 101">
            <a:extLst>
              <a:ext uri="{FF2B5EF4-FFF2-40B4-BE49-F238E27FC236}">
                <a16:creationId xmlns:a16="http://schemas.microsoft.com/office/drawing/2014/main" id="{29A8DE71-CBC0-6C21-5C69-27239457919F}"/>
              </a:ext>
            </a:extLst>
          </p:cNvPr>
          <p:cNvSpPr>
            <a:spLocks noGrp="1"/>
          </p:cNvSpPr>
          <p:nvPr>
            <p:ph type="sldNum" sz="quarter" idx="12"/>
          </p:nvPr>
        </p:nvSpPr>
        <p:spPr/>
        <p:txBody>
          <a:bodyPr/>
          <a:lstStyle/>
          <a:p>
            <a:fld id="{48F63A3B-78C7-47BE-AE5E-E10140E04643}" type="slidenum">
              <a:rPr lang="en-US" smtClean="0"/>
              <a:pPr/>
              <a:t>23</a:t>
            </a:fld>
            <a:endParaRPr lang="en-US" dirty="0"/>
          </a:p>
        </p:txBody>
      </p:sp>
      <p:pic>
        <p:nvPicPr>
          <p:cNvPr id="21" name="Picture 20">
            <a:extLst>
              <a:ext uri="{FF2B5EF4-FFF2-40B4-BE49-F238E27FC236}">
                <a16:creationId xmlns:a16="http://schemas.microsoft.com/office/drawing/2014/main" id="{ACB03266-204B-36CA-2F47-62BB218F9F08}"/>
              </a:ext>
            </a:extLst>
          </p:cNvPr>
          <p:cNvPicPr>
            <a:picLocks noChangeAspect="1"/>
          </p:cNvPicPr>
          <p:nvPr/>
        </p:nvPicPr>
        <p:blipFill>
          <a:blip r:embed="rId2"/>
          <a:stretch>
            <a:fillRect/>
          </a:stretch>
        </p:blipFill>
        <p:spPr>
          <a:xfrm>
            <a:off x="1076396" y="1909483"/>
            <a:ext cx="4293463" cy="3287472"/>
          </a:xfrm>
          <a:prstGeom prst="rect">
            <a:avLst/>
          </a:prstGeom>
        </p:spPr>
      </p:pic>
      <p:pic>
        <p:nvPicPr>
          <p:cNvPr id="23" name="Picture 22">
            <a:extLst>
              <a:ext uri="{FF2B5EF4-FFF2-40B4-BE49-F238E27FC236}">
                <a16:creationId xmlns:a16="http://schemas.microsoft.com/office/drawing/2014/main" id="{DB2BB077-BD48-D34E-83B2-BA12C9C00A18}"/>
              </a:ext>
            </a:extLst>
          </p:cNvPr>
          <p:cNvPicPr>
            <a:picLocks noChangeAspect="1"/>
          </p:cNvPicPr>
          <p:nvPr/>
        </p:nvPicPr>
        <p:blipFill>
          <a:blip r:embed="rId3"/>
          <a:stretch>
            <a:fillRect/>
          </a:stretch>
        </p:blipFill>
        <p:spPr>
          <a:xfrm>
            <a:off x="6436659" y="1909483"/>
            <a:ext cx="4141694" cy="3287472"/>
          </a:xfrm>
          <a:prstGeom prst="rect">
            <a:avLst/>
          </a:prstGeom>
        </p:spPr>
      </p:pic>
      <p:sp>
        <p:nvSpPr>
          <p:cNvPr id="24" name="TextBox 23">
            <a:extLst>
              <a:ext uri="{FF2B5EF4-FFF2-40B4-BE49-F238E27FC236}">
                <a16:creationId xmlns:a16="http://schemas.microsoft.com/office/drawing/2014/main" id="{2FF3776C-84B2-307B-2DB7-E595B4869ADB}"/>
              </a:ext>
            </a:extLst>
          </p:cNvPr>
          <p:cNvSpPr txBox="1"/>
          <p:nvPr/>
        </p:nvSpPr>
        <p:spPr>
          <a:xfrm>
            <a:off x="2312264" y="5416591"/>
            <a:ext cx="3433482" cy="369332"/>
          </a:xfrm>
          <a:prstGeom prst="rect">
            <a:avLst/>
          </a:prstGeom>
          <a:noFill/>
        </p:spPr>
        <p:txBody>
          <a:bodyPr wrap="square" rtlCol="0">
            <a:spAutoFit/>
          </a:bodyPr>
          <a:lstStyle/>
          <a:p>
            <a:r>
              <a:rPr lang="en-IN" dirty="0">
                <a:solidFill>
                  <a:srgbClr val="202C8F"/>
                </a:solidFill>
                <a:latin typeface="Times New Roman" panose="02020603050405020304" pitchFamily="18" charset="0"/>
                <a:cs typeface="Times New Roman" panose="02020603050405020304" pitchFamily="18" charset="0"/>
              </a:rPr>
              <a:t>Fig: Home Page</a:t>
            </a:r>
          </a:p>
        </p:txBody>
      </p:sp>
      <p:sp>
        <p:nvSpPr>
          <p:cNvPr id="25" name="TextBox 24">
            <a:extLst>
              <a:ext uri="{FF2B5EF4-FFF2-40B4-BE49-F238E27FC236}">
                <a16:creationId xmlns:a16="http://schemas.microsoft.com/office/drawing/2014/main" id="{CB043E55-CCCC-1A6C-8C3C-2253F4CB18AB}"/>
              </a:ext>
            </a:extLst>
          </p:cNvPr>
          <p:cNvSpPr txBox="1"/>
          <p:nvPr/>
        </p:nvSpPr>
        <p:spPr>
          <a:xfrm>
            <a:off x="7082118" y="5416591"/>
            <a:ext cx="2931458" cy="369332"/>
          </a:xfrm>
          <a:prstGeom prst="rect">
            <a:avLst/>
          </a:prstGeom>
          <a:noFill/>
        </p:spPr>
        <p:txBody>
          <a:bodyPr wrap="square" rtlCol="0">
            <a:spAutoFit/>
          </a:bodyPr>
          <a:lstStyle/>
          <a:p>
            <a:r>
              <a:rPr lang="en-IN" dirty="0">
                <a:solidFill>
                  <a:srgbClr val="202C8F"/>
                </a:solidFill>
                <a:latin typeface="Times New Roman" panose="02020603050405020304" pitchFamily="18" charset="0"/>
                <a:cs typeface="Times New Roman" panose="02020603050405020304" pitchFamily="18" charset="0"/>
              </a:rPr>
              <a:t>Fig: Manually upload videos</a:t>
            </a:r>
          </a:p>
        </p:txBody>
      </p:sp>
    </p:spTree>
    <p:extLst>
      <p:ext uri="{BB962C8B-B14F-4D97-AF65-F5344CB8AC3E}">
        <p14:creationId xmlns:p14="http://schemas.microsoft.com/office/powerpoint/2010/main" val="40795312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9C896-9C89-05C5-8FB1-5FC9484848E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DD50E92-A0A7-5B6A-1A6A-440B527B07A7}"/>
              </a:ext>
            </a:extLst>
          </p:cNvPr>
          <p:cNvSpPr>
            <a:spLocks noGrp="1"/>
          </p:cNvSpPr>
          <p:nvPr>
            <p:ph type="title"/>
          </p:nvPr>
        </p:nvSpPr>
        <p:spPr>
          <a:xfrm>
            <a:off x="749808" y="832104"/>
            <a:ext cx="10671048" cy="768096"/>
          </a:xfrm>
        </p:spPr>
        <p:txBody>
          <a:bodyPr/>
          <a:lstStyle/>
          <a:p>
            <a:r>
              <a:rPr lang="en-US" dirty="0">
                <a:latin typeface="Times New Roman" panose="02020603050405020304" pitchFamily="18" charset="0"/>
                <a:cs typeface="Times New Roman" panose="02020603050405020304" pitchFamily="18" charset="0"/>
              </a:rPr>
              <a:t>FINAL OUTPUTS</a:t>
            </a:r>
          </a:p>
        </p:txBody>
      </p:sp>
      <p:sp>
        <p:nvSpPr>
          <p:cNvPr id="102" name="Slide Number Placeholder 101">
            <a:extLst>
              <a:ext uri="{FF2B5EF4-FFF2-40B4-BE49-F238E27FC236}">
                <a16:creationId xmlns:a16="http://schemas.microsoft.com/office/drawing/2014/main" id="{29A8DE71-CBC0-6C21-5C69-27239457919F}"/>
              </a:ext>
            </a:extLst>
          </p:cNvPr>
          <p:cNvSpPr>
            <a:spLocks noGrp="1"/>
          </p:cNvSpPr>
          <p:nvPr>
            <p:ph type="sldNum" sz="quarter" idx="12"/>
          </p:nvPr>
        </p:nvSpPr>
        <p:spPr/>
        <p:txBody>
          <a:bodyPr/>
          <a:lstStyle/>
          <a:p>
            <a:fld id="{48F63A3B-78C7-47BE-AE5E-E10140E04643}" type="slidenum">
              <a:rPr lang="en-US" smtClean="0"/>
              <a:pPr/>
              <a:t>24</a:t>
            </a:fld>
            <a:endParaRPr lang="en-US" dirty="0"/>
          </a:p>
        </p:txBody>
      </p:sp>
      <p:pic>
        <p:nvPicPr>
          <p:cNvPr id="3" name="Picture 2">
            <a:extLst>
              <a:ext uri="{FF2B5EF4-FFF2-40B4-BE49-F238E27FC236}">
                <a16:creationId xmlns:a16="http://schemas.microsoft.com/office/drawing/2014/main" id="{4231564D-DA30-8A15-4DE0-067F2B38789B}"/>
              </a:ext>
            </a:extLst>
          </p:cNvPr>
          <p:cNvPicPr>
            <a:picLocks noChangeAspect="1"/>
          </p:cNvPicPr>
          <p:nvPr/>
        </p:nvPicPr>
        <p:blipFill>
          <a:blip r:embed="rId2"/>
          <a:stretch>
            <a:fillRect/>
          </a:stretch>
        </p:blipFill>
        <p:spPr>
          <a:xfrm>
            <a:off x="952784" y="2034988"/>
            <a:ext cx="4452934" cy="3106842"/>
          </a:xfrm>
          <a:prstGeom prst="rect">
            <a:avLst/>
          </a:prstGeom>
        </p:spPr>
      </p:pic>
      <p:pic>
        <p:nvPicPr>
          <p:cNvPr id="6" name="Picture 5">
            <a:extLst>
              <a:ext uri="{FF2B5EF4-FFF2-40B4-BE49-F238E27FC236}">
                <a16:creationId xmlns:a16="http://schemas.microsoft.com/office/drawing/2014/main" id="{6C309936-D1B7-37C4-2E6B-304441E20C18}"/>
              </a:ext>
            </a:extLst>
          </p:cNvPr>
          <p:cNvPicPr>
            <a:picLocks noChangeAspect="1"/>
          </p:cNvPicPr>
          <p:nvPr/>
        </p:nvPicPr>
        <p:blipFill>
          <a:blip r:embed="rId3"/>
          <a:stretch>
            <a:fillRect/>
          </a:stretch>
        </p:blipFill>
        <p:spPr>
          <a:xfrm>
            <a:off x="6786284" y="2034988"/>
            <a:ext cx="4452934" cy="3125505"/>
          </a:xfrm>
          <a:prstGeom prst="rect">
            <a:avLst/>
          </a:prstGeom>
        </p:spPr>
      </p:pic>
      <p:sp>
        <p:nvSpPr>
          <p:cNvPr id="9" name="TextBox 8">
            <a:extLst>
              <a:ext uri="{FF2B5EF4-FFF2-40B4-BE49-F238E27FC236}">
                <a16:creationId xmlns:a16="http://schemas.microsoft.com/office/drawing/2014/main" id="{45B9B883-EE45-3D1D-E62F-F44A2475E528}"/>
              </a:ext>
            </a:extLst>
          </p:cNvPr>
          <p:cNvSpPr txBox="1"/>
          <p:nvPr/>
        </p:nvSpPr>
        <p:spPr>
          <a:xfrm>
            <a:off x="1730189" y="5391952"/>
            <a:ext cx="3442447"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Fig: Upload image manually</a:t>
            </a:r>
          </a:p>
        </p:txBody>
      </p:sp>
      <p:sp>
        <p:nvSpPr>
          <p:cNvPr id="10" name="TextBox 9">
            <a:extLst>
              <a:ext uri="{FF2B5EF4-FFF2-40B4-BE49-F238E27FC236}">
                <a16:creationId xmlns:a16="http://schemas.microsoft.com/office/drawing/2014/main" id="{D96F28E7-7C1A-6E95-C3A1-6E8AE86B64BB}"/>
              </a:ext>
            </a:extLst>
          </p:cNvPr>
          <p:cNvSpPr txBox="1"/>
          <p:nvPr/>
        </p:nvSpPr>
        <p:spPr>
          <a:xfrm>
            <a:off x="7862048" y="5301734"/>
            <a:ext cx="3756212"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Fig: Upload live video</a:t>
            </a:r>
          </a:p>
        </p:txBody>
      </p:sp>
    </p:spTree>
    <p:extLst>
      <p:ext uri="{BB962C8B-B14F-4D97-AF65-F5344CB8AC3E}">
        <p14:creationId xmlns:p14="http://schemas.microsoft.com/office/powerpoint/2010/main" val="956833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9C896-9C89-05C5-8FB1-5FC9484848E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DD50E92-A0A7-5B6A-1A6A-440B527B07A7}"/>
              </a:ext>
            </a:extLst>
          </p:cNvPr>
          <p:cNvSpPr>
            <a:spLocks noGrp="1"/>
          </p:cNvSpPr>
          <p:nvPr>
            <p:ph type="title"/>
          </p:nvPr>
        </p:nvSpPr>
        <p:spPr>
          <a:xfrm>
            <a:off x="749808" y="832104"/>
            <a:ext cx="10671048" cy="768096"/>
          </a:xfrm>
        </p:spPr>
        <p:txBody>
          <a:bodyPr/>
          <a:lstStyle/>
          <a:p>
            <a:r>
              <a:rPr lang="en-US" dirty="0">
                <a:latin typeface="Times New Roman" panose="02020603050405020304" pitchFamily="18" charset="0"/>
                <a:cs typeface="Times New Roman" panose="02020603050405020304" pitchFamily="18" charset="0"/>
              </a:rPr>
              <a:t>FINAL OUTPUTS</a:t>
            </a:r>
          </a:p>
        </p:txBody>
      </p:sp>
      <p:sp>
        <p:nvSpPr>
          <p:cNvPr id="102" name="Slide Number Placeholder 101">
            <a:extLst>
              <a:ext uri="{FF2B5EF4-FFF2-40B4-BE49-F238E27FC236}">
                <a16:creationId xmlns:a16="http://schemas.microsoft.com/office/drawing/2014/main" id="{29A8DE71-CBC0-6C21-5C69-27239457919F}"/>
              </a:ext>
            </a:extLst>
          </p:cNvPr>
          <p:cNvSpPr>
            <a:spLocks noGrp="1"/>
          </p:cNvSpPr>
          <p:nvPr>
            <p:ph type="sldNum" sz="quarter" idx="12"/>
          </p:nvPr>
        </p:nvSpPr>
        <p:spPr/>
        <p:txBody>
          <a:bodyPr/>
          <a:lstStyle/>
          <a:p>
            <a:fld id="{48F63A3B-78C7-47BE-AE5E-E10140E04643}" type="slidenum">
              <a:rPr lang="en-US" smtClean="0"/>
              <a:pPr/>
              <a:t>25</a:t>
            </a:fld>
            <a:endParaRPr lang="en-US" dirty="0"/>
          </a:p>
        </p:txBody>
      </p:sp>
      <p:pic>
        <p:nvPicPr>
          <p:cNvPr id="7" name="Picture 6">
            <a:extLst>
              <a:ext uri="{FF2B5EF4-FFF2-40B4-BE49-F238E27FC236}">
                <a16:creationId xmlns:a16="http://schemas.microsoft.com/office/drawing/2014/main" id="{34CBB15C-B36E-916B-9520-CEC77D14CCEA}"/>
              </a:ext>
            </a:extLst>
          </p:cNvPr>
          <p:cNvPicPr>
            <a:picLocks noChangeAspect="1"/>
          </p:cNvPicPr>
          <p:nvPr/>
        </p:nvPicPr>
        <p:blipFill>
          <a:blip r:embed="rId2"/>
          <a:stretch>
            <a:fillRect/>
          </a:stretch>
        </p:blipFill>
        <p:spPr>
          <a:xfrm>
            <a:off x="1291675" y="1830773"/>
            <a:ext cx="4301544" cy="3368757"/>
          </a:xfrm>
          <a:prstGeom prst="rect">
            <a:avLst/>
          </a:prstGeom>
        </p:spPr>
      </p:pic>
      <p:pic>
        <p:nvPicPr>
          <p:cNvPr id="11" name="Picture 10">
            <a:extLst>
              <a:ext uri="{FF2B5EF4-FFF2-40B4-BE49-F238E27FC236}">
                <a16:creationId xmlns:a16="http://schemas.microsoft.com/office/drawing/2014/main" id="{BE903B1B-D702-B471-948C-9F9C1CD6FDE4}"/>
              </a:ext>
            </a:extLst>
          </p:cNvPr>
          <p:cNvPicPr>
            <a:picLocks noChangeAspect="1"/>
          </p:cNvPicPr>
          <p:nvPr/>
        </p:nvPicPr>
        <p:blipFill>
          <a:blip r:embed="rId3"/>
          <a:stretch>
            <a:fillRect/>
          </a:stretch>
        </p:blipFill>
        <p:spPr>
          <a:xfrm>
            <a:off x="6753328" y="1830772"/>
            <a:ext cx="4146997" cy="3368757"/>
          </a:xfrm>
          <a:prstGeom prst="rect">
            <a:avLst/>
          </a:prstGeom>
        </p:spPr>
      </p:pic>
      <p:sp>
        <p:nvSpPr>
          <p:cNvPr id="12" name="TextBox 11">
            <a:extLst>
              <a:ext uri="{FF2B5EF4-FFF2-40B4-BE49-F238E27FC236}">
                <a16:creationId xmlns:a16="http://schemas.microsoft.com/office/drawing/2014/main" id="{46C11210-9B95-0DCA-C538-C89ABB275AED}"/>
              </a:ext>
            </a:extLst>
          </p:cNvPr>
          <p:cNvSpPr txBox="1"/>
          <p:nvPr/>
        </p:nvSpPr>
        <p:spPr>
          <a:xfrm>
            <a:off x="1792941" y="5436205"/>
            <a:ext cx="3800278"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Fig: Accident Not Detected</a:t>
            </a:r>
          </a:p>
        </p:txBody>
      </p:sp>
      <p:sp>
        <p:nvSpPr>
          <p:cNvPr id="13" name="TextBox 12">
            <a:extLst>
              <a:ext uri="{FF2B5EF4-FFF2-40B4-BE49-F238E27FC236}">
                <a16:creationId xmlns:a16="http://schemas.microsoft.com/office/drawing/2014/main" id="{8B4791B4-FBD6-D19A-447F-43F67AD9EF07}"/>
              </a:ext>
            </a:extLst>
          </p:cNvPr>
          <p:cNvSpPr txBox="1"/>
          <p:nvPr/>
        </p:nvSpPr>
        <p:spPr>
          <a:xfrm>
            <a:off x="7539318" y="5360894"/>
            <a:ext cx="3702423"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Fig: Accident Detected</a:t>
            </a:r>
          </a:p>
        </p:txBody>
      </p:sp>
    </p:spTree>
    <p:extLst>
      <p:ext uri="{BB962C8B-B14F-4D97-AF65-F5344CB8AC3E}">
        <p14:creationId xmlns:p14="http://schemas.microsoft.com/office/powerpoint/2010/main" val="636247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9C896-9C89-05C5-8FB1-5FC9484848E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DD50E92-A0A7-5B6A-1A6A-440B527B07A7}"/>
              </a:ext>
            </a:extLst>
          </p:cNvPr>
          <p:cNvSpPr>
            <a:spLocks noGrp="1"/>
          </p:cNvSpPr>
          <p:nvPr>
            <p:ph type="title"/>
          </p:nvPr>
        </p:nvSpPr>
        <p:spPr>
          <a:xfrm>
            <a:off x="749808" y="832104"/>
            <a:ext cx="10671048" cy="768096"/>
          </a:xfrm>
        </p:spPr>
        <p:txBody>
          <a:bodyPr/>
          <a:lstStyle/>
          <a:p>
            <a:r>
              <a:rPr lang="en-US" dirty="0">
                <a:latin typeface="Times New Roman" panose="02020603050405020304" pitchFamily="18" charset="0"/>
                <a:cs typeface="Times New Roman" panose="02020603050405020304" pitchFamily="18" charset="0"/>
              </a:rPr>
              <a:t>FINAL OUTPUTS</a:t>
            </a:r>
          </a:p>
        </p:txBody>
      </p:sp>
      <p:sp>
        <p:nvSpPr>
          <p:cNvPr id="102" name="Slide Number Placeholder 101">
            <a:extLst>
              <a:ext uri="{FF2B5EF4-FFF2-40B4-BE49-F238E27FC236}">
                <a16:creationId xmlns:a16="http://schemas.microsoft.com/office/drawing/2014/main" id="{29A8DE71-CBC0-6C21-5C69-27239457919F}"/>
              </a:ext>
            </a:extLst>
          </p:cNvPr>
          <p:cNvSpPr>
            <a:spLocks noGrp="1"/>
          </p:cNvSpPr>
          <p:nvPr>
            <p:ph type="sldNum" sz="quarter" idx="12"/>
          </p:nvPr>
        </p:nvSpPr>
        <p:spPr/>
        <p:txBody>
          <a:bodyPr/>
          <a:lstStyle/>
          <a:p>
            <a:fld id="{48F63A3B-78C7-47BE-AE5E-E10140E04643}" type="slidenum">
              <a:rPr lang="en-US" smtClean="0"/>
              <a:pPr/>
              <a:t>26</a:t>
            </a:fld>
            <a:endParaRPr lang="en-US" dirty="0"/>
          </a:p>
        </p:txBody>
      </p:sp>
      <p:sp>
        <p:nvSpPr>
          <p:cNvPr id="12" name="TextBox 11">
            <a:extLst>
              <a:ext uri="{FF2B5EF4-FFF2-40B4-BE49-F238E27FC236}">
                <a16:creationId xmlns:a16="http://schemas.microsoft.com/office/drawing/2014/main" id="{46C11210-9B95-0DCA-C538-C89ABB275AED}"/>
              </a:ext>
            </a:extLst>
          </p:cNvPr>
          <p:cNvSpPr txBox="1"/>
          <p:nvPr/>
        </p:nvSpPr>
        <p:spPr>
          <a:xfrm>
            <a:off x="1560616" y="5545560"/>
            <a:ext cx="3800278"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Fig: Accident Detected</a:t>
            </a:r>
          </a:p>
        </p:txBody>
      </p:sp>
      <p:sp>
        <p:nvSpPr>
          <p:cNvPr id="13" name="TextBox 12">
            <a:extLst>
              <a:ext uri="{FF2B5EF4-FFF2-40B4-BE49-F238E27FC236}">
                <a16:creationId xmlns:a16="http://schemas.microsoft.com/office/drawing/2014/main" id="{8B4791B4-FBD6-D19A-447F-43F67AD9EF07}"/>
              </a:ext>
            </a:extLst>
          </p:cNvPr>
          <p:cNvSpPr txBox="1"/>
          <p:nvPr/>
        </p:nvSpPr>
        <p:spPr>
          <a:xfrm>
            <a:off x="7611036" y="5526741"/>
            <a:ext cx="3702423"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Fig: Email alert system</a:t>
            </a:r>
          </a:p>
        </p:txBody>
      </p:sp>
      <p:pic>
        <p:nvPicPr>
          <p:cNvPr id="3" name="Picture 2">
            <a:extLst>
              <a:ext uri="{FF2B5EF4-FFF2-40B4-BE49-F238E27FC236}">
                <a16:creationId xmlns:a16="http://schemas.microsoft.com/office/drawing/2014/main" id="{4703DF7C-9574-87F4-991D-3EC8ACE8D40D}"/>
              </a:ext>
            </a:extLst>
          </p:cNvPr>
          <p:cNvPicPr>
            <a:picLocks noChangeAspect="1"/>
          </p:cNvPicPr>
          <p:nvPr/>
        </p:nvPicPr>
        <p:blipFill>
          <a:blip r:embed="rId2"/>
          <a:stretch>
            <a:fillRect/>
          </a:stretch>
        </p:blipFill>
        <p:spPr>
          <a:xfrm>
            <a:off x="1063517" y="1830772"/>
            <a:ext cx="4297377" cy="3511334"/>
          </a:xfrm>
          <a:prstGeom prst="rect">
            <a:avLst/>
          </a:prstGeom>
        </p:spPr>
      </p:pic>
      <p:pic>
        <p:nvPicPr>
          <p:cNvPr id="6" name="Picture 5">
            <a:extLst>
              <a:ext uri="{FF2B5EF4-FFF2-40B4-BE49-F238E27FC236}">
                <a16:creationId xmlns:a16="http://schemas.microsoft.com/office/drawing/2014/main" id="{FB0CA6D0-CAB6-418A-3BC6-39200BB2099D}"/>
              </a:ext>
            </a:extLst>
          </p:cNvPr>
          <p:cNvPicPr>
            <a:picLocks noChangeAspect="1"/>
          </p:cNvPicPr>
          <p:nvPr/>
        </p:nvPicPr>
        <p:blipFill>
          <a:blip r:embed="rId3"/>
          <a:stretch>
            <a:fillRect/>
          </a:stretch>
        </p:blipFill>
        <p:spPr>
          <a:xfrm>
            <a:off x="6964456" y="1766047"/>
            <a:ext cx="3980912" cy="3594847"/>
          </a:xfrm>
          <a:prstGeom prst="rect">
            <a:avLst/>
          </a:prstGeom>
        </p:spPr>
      </p:pic>
    </p:spTree>
    <p:extLst>
      <p:ext uri="{BB962C8B-B14F-4D97-AF65-F5344CB8AC3E}">
        <p14:creationId xmlns:p14="http://schemas.microsoft.com/office/powerpoint/2010/main" val="6517825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BF681-5D1F-DCF5-1DAF-941FA50735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D45F1F-9F3F-4C93-2F7D-E88EFAF5E335}"/>
              </a:ext>
            </a:extLst>
          </p:cNvPr>
          <p:cNvSpPr>
            <a:spLocks noGrp="1"/>
          </p:cNvSpPr>
          <p:nvPr>
            <p:ph type="title"/>
          </p:nvPr>
        </p:nvSpPr>
        <p:spPr>
          <a:xfrm>
            <a:off x="674862" y="89648"/>
            <a:ext cx="6416153" cy="663388"/>
          </a:xfrm>
        </p:spPr>
        <p:txBody>
          <a:bodyPr/>
          <a:lstStyle/>
          <a:p>
            <a:r>
              <a:rPr lang="en-US" dirty="0">
                <a:latin typeface="Times New Roman" panose="02020603050405020304" pitchFamily="18" charset="0"/>
                <a:ea typeface="Arial Regular" pitchFamily="34" charset="-122"/>
                <a:cs typeface="Times New Roman" panose="02020603050405020304" pitchFamily="18" charset="0"/>
              </a:rPr>
              <a:t>FUTURE SCOPE</a:t>
            </a:r>
            <a:endParaRPr lang="en-US" sz="4400" b="1" dirty="0">
              <a:solidFill>
                <a:schemeClr val="accent6"/>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187EAA1-A325-292A-55F5-0CD39A7B8454}"/>
              </a:ext>
            </a:extLst>
          </p:cNvPr>
          <p:cNvSpPr>
            <a:spLocks noGrp="1"/>
          </p:cNvSpPr>
          <p:nvPr>
            <p:ph idx="1"/>
          </p:nvPr>
        </p:nvSpPr>
        <p:spPr>
          <a:xfrm>
            <a:off x="585215" y="860612"/>
            <a:ext cx="7196150" cy="5997388"/>
          </a:xfrm>
        </p:spPr>
        <p:txBody>
          <a:bodyPr/>
          <a:lstStyle/>
          <a:p>
            <a:pPr>
              <a:lnSpc>
                <a:spcPct val="107000"/>
              </a:lnSpc>
              <a:spcAft>
                <a:spcPts val="800"/>
              </a:spcAft>
            </a:pPr>
            <a:r>
              <a:rPr lang="en-IN" sz="1800" b="1" kern="0" dirty="0">
                <a:effectLst/>
                <a:latin typeface="Times New Roman,Bold"/>
                <a:ea typeface="Calibri" panose="020F0502020204030204" pitchFamily="34" charset="0"/>
                <a:cs typeface="Times New Roman,Bold"/>
              </a:rPr>
              <a:t>Improved Accuracy: </a:t>
            </a:r>
            <a:r>
              <a:rPr lang="en-IN" sz="1800" kern="0" dirty="0">
                <a:effectLst/>
                <a:latin typeface="Times New Roman" panose="02020603050405020304" pitchFamily="18" charset="0"/>
                <a:ea typeface="Calibri" panose="020F0502020204030204" pitchFamily="34" charset="0"/>
                <a:cs typeface="Times New Roman" panose="02020603050405020304" pitchFamily="18" charset="0"/>
              </a:rPr>
              <a:t>By leveraging Deep learning models trained on </a:t>
            </a:r>
            <a:r>
              <a:rPr lang="en-IN" sz="1800" kern="0" dirty="0" err="1">
                <a:effectLst/>
                <a:latin typeface="Times New Roman" panose="02020603050405020304" pitchFamily="18" charset="0"/>
                <a:ea typeface="Calibri" panose="020F0502020204030204" pitchFamily="34" charset="0"/>
                <a:cs typeface="Times New Roman" panose="02020603050405020304" pitchFamily="18" charset="0"/>
              </a:rPr>
              <a:t>labeled</a:t>
            </a:r>
            <a:r>
              <a:rPr lang="en-IN" sz="1800" kern="0" dirty="0">
                <a:effectLst/>
                <a:latin typeface="Times New Roman" panose="02020603050405020304" pitchFamily="18" charset="0"/>
                <a:ea typeface="Calibri" panose="020F0502020204030204" pitchFamily="34" charset="0"/>
                <a:cs typeface="Times New Roman" panose="02020603050405020304" pitchFamily="18" charset="0"/>
              </a:rPr>
              <a:t> datasets, the system can</a:t>
            </a:r>
            <a:r>
              <a:rPr lang="en-IN" sz="1800" kern="100" dirty="0">
                <a:latin typeface="Calibri" panose="020F0502020204030204" pitchFamily="34" charset="0"/>
                <a:ea typeface="Calibri" panose="020F0502020204030204" pitchFamily="34" charset="0"/>
                <a:cs typeface="Times New Roman" panose="02020603050405020304" pitchFamily="18" charset="0"/>
              </a:rPr>
              <a:t> </a:t>
            </a:r>
            <a:r>
              <a:rPr lang="en-IN" sz="1800" kern="0" dirty="0">
                <a:effectLst/>
                <a:latin typeface="Times New Roman" panose="02020603050405020304" pitchFamily="18" charset="0"/>
                <a:ea typeface="Calibri" panose="020F0502020204030204" pitchFamily="34" charset="0"/>
                <a:cs typeface="Times New Roman" panose="02020603050405020304" pitchFamily="18" charset="0"/>
              </a:rPr>
              <a:t>accurately identify accidents with high precision, minimizing false positives and false negatives.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kern="0" dirty="0">
                <a:effectLst/>
                <a:latin typeface="Times New Roman,Bold"/>
                <a:ea typeface="Calibri" panose="020F0502020204030204" pitchFamily="34" charset="0"/>
                <a:cs typeface="Times New Roman,Bold"/>
              </a:rPr>
              <a:t>Real-Time Response: </a:t>
            </a:r>
            <a:r>
              <a:rPr lang="en-IN" sz="1800" kern="0" dirty="0">
                <a:effectLst/>
                <a:latin typeface="Times New Roman" panose="02020603050405020304" pitchFamily="18" charset="0"/>
                <a:ea typeface="Calibri" panose="020F0502020204030204" pitchFamily="34" charset="0"/>
                <a:cs typeface="Times New Roman" panose="02020603050405020304" pitchFamily="18" charset="0"/>
              </a:rPr>
              <a:t>The system's ability to process real-time data streams enables prompt detection of</a:t>
            </a:r>
            <a:r>
              <a:rPr lang="en-IN" sz="1800" kern="100" dirty="0">
                <a:latin typeface="Calibri" panose="020F0502020204030204" pitchFamily="34" charset="0"/>
                <a:ea typeface="Calibri" panose="020F0502020204030204" pitchFamily="34" charset="0"/>
                <a:cs typeface="Times New Roman" panose="02020603050405020304" pitchFamily="18" charset="0"/>
              </a:rPr>
              <a:t> </a:t>
            </a:r>
            <a:r>
              <a:rPr lang="en-IN" sz="1800" kern="0" dirty="0">
                <a:effectLst/>
                <a:latin typeface="Times New Roman" panose="02020603050405020304" pitchFamily="18" charset="0"/>
                <a:ea typeface="Calibri" panose="020F0502020204030204" pitchFamily="34" charset="0"/>
                <a:cs typeface="Times New Roman" panose="02020603050405020304" pitchFamily="18" charset="0"/>
              </a:rPr>
              <a:t>accidents, triggering automatic alerts and facilitating coordinated response efforts by emergency services</a:t>
            </a:r>
            <a:r>
              <a:rPr lang="en-IN" sz="1800" kern="100" dirty="0">
                <a:latin typeface="Calibri" panose="020F0502020204030204" pitchFamily="34" charset="0"/>
                <a:ea typeface="Calibri" panose="020F0502020204030204" pitchFamily="34" charset="0"/>
                <a:cs typeface="Times New Roman" panose="02020603050405020304" pitchFamily="18" charset="0"/>
              </a:rPr>
              <a:t> </a:t>
            </a:r>
            <a:r>
              <a:rPr lang="en-IN" sz="1800" kern="0" dirty="0">
                <a:effectLst/>
                <a:latin typeface="Times New Roman" panose="02020603050405020304" pitchFamily="18" charset="0"/>
                <a:ea typeface="Calibri" panose="020F0502020204030204" pitchFamily="34" charset="0"/>
                <a:cs typeface="Times New Roman" panose="02020603050405020304" pitchFamily="18" charset="0"/>
              </a:rPr>
              <a:t>and traffic operators.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kern="0" dirty="0">
                <a:effectLst/>
                <a:latin typeface="Times New Roman,Bold"/>
                <a:ea typeface="Calibri" panose="020F0502020204030204" pitchFamily="34" charset="0"/>
                <a:cs typeface="Times New Roman,Bold"/>
              </a:rPr>
              <a:t>Enhanced Traffic Management: </a:t>
            </a:r>
            <a:r>
              <a:rPr lang="en-IN" sz="1800" kern="0" dirty="0">
                <a:effectLst/>
                <a:latin typeface="Times New Roman" panose="02020603050405020304" pitchFamily="18" charset="0"/>
                <a:ea typeface="Calibri" panose="020F0502020204030204" pitchFamily="34" charset="0"/>
                <a:cs typeface="Times New Roman" panose="02020603050405020304" pitchFamily="18" charset="0"/>
              </a:rPr>
              <a:t>Integration with traffic management infrastructure allows for dynamic</a:t>
            </a:r>
            <a:r>
              <a:rPr lang="en-IN" sz="1800" kern="100" dirty="0">
                <a:latin typeface="Calibri" panose="020F0502020204030204" pitchFamily="34" charset="0"/>
                <a:ea typeface="Calibri" panose="020F0502020204030204" pitchFamily="34" charset="0"/>
                <a:cs typeface="Times New Roman" panose="02020603050405020304" pitchFamily="18" charset="0"/>
              </a:rPr>
              <a:t> </a:t>
            </a:r>
            <a:r>
              <a:rPr lang="en-IN" sz="1800" kern="0" dirty="0">
                <a:effectLst/>
                <a:latin typeface="Times New Roman" panose="02020603050405020304" pitchFamily="18" charset="0"/>
                <a:ea typeface="Calibri" panose="020F0502020204030204" pitchFamily="34" charset="0"/>
                <a:cs typeface="Times New Roman" panose="02020603050405020304" pitchFamily="18" charset="0"/>
              </a:rPr>
              <a:t>adjustments to traffic flow, route diversions, and emergency service dispatches, optimizing road network</a:t>
            </a:r>
            <a:r>
              <a:rPr lang="en-IN" sz="1800" kern="100" dirty="0">
                <a:latin typeface="Calibri" panose="020F0502020204030204" pitchFamily="34" charset="0"/>
                <a:ea typeface="Calibri" panose="020F0502020204030204" pitchFamily="34" charset="0"/>
                <a:cs typeface="Times New Roman" panose="02020603050405020304" pitchFamily="18" charset="0"/>
              </a:rPr>
              <a:t> </a:t>
            </a:r>
            <a:r>
              <a:rPr lang="en-IN" sz="1800" kern="0" dirty="0">
                <a:effectLst/>
                <a:latin typeface="Times New Roman" panose="02020603050405020304" pitchFamily="18" charset="0"/>
                <a:ea typeface="Calibri" panose="020F0502020204030204" pitchFamily="34" charset="0"/>
                <a:cs typeface="Times New Roman" panose="02020603050405020304" pitchFamily="18" charset="0"/>
              </a:rPr>
              <a:t>efficiency and reducing congestion.</a:t>
            </a:r>
          </a:p>
          <a:p>
            <a:pPr>
              <a:lnSpc>
                <a:spcPct val="107000"/>
              </a:lnSpc>
              <a:spcAft>
                <a:spcPts val="800"/>
              </a:spcAft>
            </a:pPr>
            <a:r>
              <a:rPr lang="en-IN" sz="1800" b="1" kern="0" dirty="0">
                <a:effectLst/>
                <a:latin typeface="Times New Roman,Bold"/>
                <a:ea typeface="Calibri" panose="020F0502020204030204" pitchFamily="34" charset="0"/>
                <a:cs typeface="Times New Roman,Bold"/>
              </a:rPr>
              <a:t>User-Friendly Interface: </a:t>
            </a:r>
            <a:r>
              <a:rPr lang="en-IN" sz="1800" kern="0" dirty="0">
                <a:effectLst/>
                <a:latin typeface="Times New Roman" panose="02020603050405020304" pitchFamily="18" charset="0"/>
                <a:ea typeface="Calibri" panose="020F0502020204030204" pitchFamily="34" charset="0"/>
                <a:cs typeface="Times New Roman" panose="02020603050405020304" pitchFamily="18" charset="0"/>
              </a:rPr>
              <a:t>The user interface provides stakeholders with intuitive tools for visualizing </a:t>
            </a:r>
            <a:r>
              <a:rPr lang="en-IN" sz="1800" kern="0" dirty="0" err="1">
                <a:effectLst/>
                <a:latin typeface="Times New Roman" panose="02020603050405020304" pitchFamily="18" charset="0"/>
                <a:ea typeface="Calibri" panose="020F0502020204030204" pitchFamily="34" charset="0"/>
                <a:cs typeface="Times New Roman" panose="02020603050405020304" pitchFamily="18" charset="0"/>
              </a:rPr>
              <a:t>realtime</a:t>
            </a:r>
            <a:r>
              <a:rPr lang="en-IN" sz="1800" kern="100" dirty="0">
                <a:latin typeface="Calibri" panose="020F0502020204030204" pitchFamily="34" charset="0"/>
                <a:ea typeface="Calibri" panose="020F0502020204030204" pitchFamily="34" charset="0"/>
                <a:cs typeface="Times New Roman" panose="02020603050405020304" pitchFamily="18" charset="0"/>
              </a:rPr>
              <a:t> </a:t>
            </a:r>
            <a:r>
              <a:rPr lang="en-IN" sz="1800" kern="0" dirty="0">
                <a:effectLst/>
                <a:latin typeface="Times New Roman" panose="02020603050405020304" pitchFamily="18" charset="0"/>
                <a:ea typeface="Calibri" panose="020F0502020204030204" pitchFamily="34" charset="0"/>
                <a:cs typeface="Times New Roman" panose="02020603050405020304" pitchFamily="18" charset="0"/>
              </a:rPr>
              <a:t>traffic data, accessing historical accident records, and managing system configurations, enhancing</a:t>
            </a:r>
            <a:r>
              <a:rPr lang="en-IN" sz="1800" kern="100" dirty="0">
                <a:latin typeface="Calibri" panose="020F0502020204030204" pitchFamily="34" charset="0"/>
                <a:ea typeface="Calibri" panose="020F0502020204030204" pitchFamily="34" charset="0"/>
                <a:cs typeface="Times New Roman" panose="02020603050405020304" pitchFamily="18" charset="0"/>
              </a:rPr>
              <a:t> </a:t>
            </a:r>
            <a:r>
              <a:rPr lang="en-IN" sz="1800" kern="0" dirty="0">
                <a:effectLst/>
                <a:latin typeface="Times New Roman" panose="02020603050405020304" pitchFamily="18" charset="0"/>
                <a:ea typeface="Calibri" panose="020F0502020204030204" pitchFamily="34" charset="0"/>
                <a:cs typeface="Times New Roman" panose="02020603050405020304" pitchFamily="18" charset="0"/>
              </a:rPr>
              <a:t>usability and facilitating informed decision-making.</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US" dirty="0"/>
          </a:p>
        </p:txBody>
      </p:sp>
      <p:sp>
        <p:nvSpPr>
          <p:cNvPr id="5" name="Rectangle 1">
            <a:extLst>
              <a:ext uri="{FF2B5EF4-FFF2-40B4-BE49-F238E27FC236}">
                <a16:creationId xmlns:a16="http://schemas.microsoft.com/office/drawing/2014/main" id="{C1FB3784-8901-153A-3332-7A375FE8BD13}"/>
              </a:ext>
            </a:extLst>
          </p:cNvPr>
          <p:cNvSpPr>
            <a:spLocks noChangeArrowheads="1"/>
          </p:cNvSpPr>
          <p:nvPr/>
        </p:nvSpPr>
        <p:spPr bwMode="auto">
          <a:xfrm>
            <a:off x="0" y="-33268"/>
            <a:ext cx="65" cy="523735"/>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3842253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a:xfrm>
            <a:off x="1508760" y="497496"/>
            <a:ext cx="6766560" cy="768096"/>
          </a:xfrm>
        </p:spPr>
        <p:txBody>
          <a:bodyPr/>
          <a:lstStyle/>
          <a:p>
            <a:r>
              <a:rPr lang="en-US" dirty="0">
                <a:latin typeface="Times New Roman" panose="02020603050405020304" pitchFamily="18" charset="0"/>
                <a:cs typeface="Times New Roman" panose="02020603050405020304" pitchFamily="18" charset="0"/>
              </a:rPr>
              <a:t>FUTURE SCOPE</a:t>
            </a:r>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28</a:t>
            </a:fld>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a:xfrm>
            <a:off x="1013013" y="1428190"/>
            <a:ext cx="7987552" cy="4147857"/>
          </a:xfrm>
        </p:spPr>
        <p:txBody>
          <a:bodyPr/>
          <a:lstStyle/>
          <a:p>
            <a:pPr>
              <a:lnSpc>
                <a:spcPct val="107000"/>
              </a:lnSpc>
              <a:spcAft>
                <a:spcPts val="800"/>
              </a:spcAft>
            </a:pPr>
            <a:r>
              <a:rPr lang="en-IN" sz="1800" kern="0" dirty="0">
                <a:effectLst/>
                <a:latin typeface="Times New Roman" panose="02020603050405020304" pitchFamily="18" charset="0"/>
                <a:ea typeface="Calibri" panose="020F0502020204030204" pitchFamily="34" charset="0"/>
                <a:cs typeface="Times New Roman" panose="02020603050405020304" pitchFamily="18" charset="0"/>
              </a:rPr>
              <a:t>Looking ahead, future iterations of the project could explore additional functionalities, such as predictive</a:t>
            </a:r>
            <a:r>
              <a:rPr lang="en-IN" sz="1800" kern="100" dirty="0">
                <a:latin typeface="Calibri" panose="020F0502020204030204" pitchFamily="34" charset="0"/>
                <a:ea typeface="Calibri" panose="020F0502020204030204" pitchFamily="34" charset="0"/>
                <a:cs typeface="Times New Roman" panose="02020603050405020304" pitchFamily="18" charset="0"/>
              </a:rPr>
              <a:t> </a:t>
            </a:r>
            <a:r>
              <a:rPr lang="en-IN" sz="1800" kern="0" dirty="0">
                <a:effectLst/>
                <a:latin typeface="Times New Roman" panose="02020603050405020304" pitchFamily="18" charset="0"/>
                <a:ea typeface="Calibri" panose="020F0502020204030204" pitchFamily="34" charset="0"/>
                <a:cs typeface="Times New Roman" panose="02020603050405020304" pitchFamily="18" charset="0"/>
              </a:rPr>
              <a:t>analytics, multimodal data fusion, and integration with emerging technologies like edge computing and IoT.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effectLst/>
                <a:latin typeface="Times New Roman" panose="02020603050405020304" pitchFamily="18" charset="0"/>
                <a:ea typeface="Calibri" panose="020F0502020204030204" pitchFamily="34" charset="0"/>
                <a:cs typeface="Times New Roman" panose="02020603050405020304" pitchFamily="18" charset="0"/>
              </a:rPr>
              <a:t>Furthermore, ongoing evaluation, refinement, and collaboration with stakeholders will be essential to ensure</a:t>
            </a:r>
            <a:r>
              <a:rPr lang="en-IN" sz="1800" kern="100" dirty="0">
                <a:latin typeface="Calibri" panose="020F0502020204030204" pitchFamily="34" charset="0"/>
                <a:ea typeface="Calibri" panose="020F0502020204030204" pitchFamily="34" charset="0"/>
                <a:cs typeface="Times New Roman" panose="02020603050405020304" pitchFamily="18" charset="0"/>
              </a:rPr>
              <a:t> </a:t>
            </a:r>
            <a:r>
              <a:rPr lang="en-IN" sz="1800" kern="0" dirty="0">
                <a:effectLst/>
                <a:latin typeface="Times New Roman" panose="02020603050405020304" pitchFamily="18" charset="0"/>
                <a:ea typeface="Calibri" panose="020F0502020204030204" pitchFamily="34" charset="0"/>
                <a:cs typeface="Times New Roman" panose="02020603050405020304" pitchFamily="18" charset="0"/>
              </a:rPr>
              <a:t>the continued success and relevance of the accident detection system in addressing evolving challenges in</a:t>
            </a:r>
            <a:r>
              <a:rPr lang="en-IN" sz="1800" kern="100" dirty="0">
                <a:latin typeface="Calibri" panose="020F0502020204030204" pitchFamily="34" charset="0"/>
                <a:ea typeface="Calibri" panose="020F0502020204030204" pitchFamily="34" charset="0"/>
                <a:cs typeface="Times New Roman" panose="02020603050405020304" pitchFamily="18" charset="0"/>
              </a:rPr>
              <a:t> </a:t>
            </a:r>
            <a:r>
              <a:rPr lang="en-IN" sz="1800" kern="0" dirty="0">
                <a:effectLst/>
                <a:latin typeface="Times New Roman" panose="02020603050405020304" pitchFamily="18" charset="0"/>
                <a:ea typeface="Calibri" panose="020F0502020204030204" pitchFamily="34" charset="0"/>
                <a:cs typeface="Times New Roman" panose="02020603050405020304" pitchFamily="18" charset="0"/>
              </a:rPr>
              <a:t>transportation safety and urban mobility.</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effectLst/>
                <a:latin typeface="Times New Roman" panose="02020603050405020304" pitchFamily="18" charset="0"/>
                <a:ea typeface="Calibri" panose="020F0502020204030204" pitchFamily="34" charset="0"/>
                <a:cs typeface="Times New Roman" panose="02020603050405020304" pitchFamily="18" charset="0"/>
              </a:rPr>
              <a:t>In summary, the "Accident Detection Using Deep learning" project holds great promise for improving road</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US" dirty="0"/>
          </a:p>
        </p:txBody>
      </p:sp>
    </p:spTree>
    <p:extLst>
      <p:ext uri="{BB962C8B-B14F-4D97-AF65-F5344CB8AC3E}">
        <p14:creationId xmlns:p14="http://schemas.microsoft.com/office/powerpoint/2010/main" val="948181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a:xfrm>
            <a:off x="2199042" y="935736"/>
            <a:ext cx="6766560" cy="768096"/>
          </a:xfrm>
        </p:spPr>
        <p:txBody>
          <a:bodyPr/>
          <a:lstStyle/>
          <a:p>
            <a:r>
              <a:rPr lang="en-US" dirty="0">
                <a:latin typeface="Times New Roman" panose="02020603050405020304" pitchFamily="18" charset="0"/>
                <a:cs typeface="Times New Roman" panose="02020603050405020304" pitchFamily="18" charset="0"/>
              </a:rPr>
              <a:t>conclusion</a:t>
            </a:r>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29</a:t>
            </a:fld>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a:xfrm>
            <a:off x="1508760" y="2028825"/>
            <a:ext cx="7120890" cy="3509391"/>
          </a:xfrm>
        </p:spPr>
        <p:txBody>
          <a:bodyPr/>
          <a:lstStyle/>
          <a:p>
            <a:pPr algn="l"/>
            <a:r>
              <a:rPr lang="en-US" sz="2400" b="0" i="0" u="none" strike="noStrike" baseline="0" dirty="0">
                <a:latin typeface="TimesNewRomanPSMT"/>
              </a:rPr>
              <a:t>In conclusion, the Accident Detection using </a:t>
            </a:r>
            <a:r>
              <a:rPr lang="en-US" sz="2400" dirty="0" err="1">
                <a:latin typeface="TimesNewRomanPSMT"/>
              </a:rPr>
              <a:t>Tensorflow</a:t>
            </a:r>
            <a:r>
              <a:rPr lang="en-US" sz="2400" dirty="0">
                <a:latin typeface="TimesNewRomanPSMT"/>
              </a:rPr>
              <a:t> and CNN</a:t>
            </a:r>
            <a:r>
              <a:rPr lang="en-US" sz="2400" b="0" i="0" u="none" strike="noStrike" baseline="0" dirty="0">
                <a:latin typeface="TimesNewRomanPSMT"/>
              </a:rPr>
              <a:t> project aims to address the shortcomings of existing accident detection systems by leveraging machine learning techniques to provide accurate and timely detection of accidents, ultimately  contributing to improved emergency response and safety measures</a:t>
            </a:r>
            <a:r>
              <a:rPr lang="en-US" sz="1800" b="0" i="0" u="none" strike="noStrike" baseline="0" dirty="0">
                <a:latin typeface="TimesNewRomanPSMT"/>
              </a:rPr>
              <a:t>. </a:t>
            </a:r>
            <a:endParaRPr lang="en-US" dirty="0"/>
          </a:p>
        </p:txBody>
      </p:sp>
    </p:spTree>
    <p:extLst>
      <p:ext uri="{BB962C8B-B14F-4D97-AF65-F5344CB8AC3E}">
        <p14:creationId xmlns:p14="http://schemas.microsoft.com/office/powerpoint/2010/main" val="4078207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4178808" y="347472"/>
            <a:ext cx="6766560" cy="768096"/>
          </a:xfrm>
        </p:spPr>
        <p:txBody>
          <a:bodyPr/>
          <a:lstStyle/>
          <a:p>
            <a:r>
              <a:rPr lang="en-US" dirty="0">
                <a:latin typeface="Times New Roman" panose="02020603050405020304" pitchFamily="18" charset="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4224528" y="1115568"/>
            <a:ext cx="7708392" cy="3877773"/>
          </a:xfrm>
        </p:spPr>
        <p:txBody>
          <a:bodyPr/>
          <a:lstStyle/>
          <a:p>
            <a:pPr algn="l"/>
            <a:r>
              <a:rPr lang="en-US" sz="1800" b="0" i="0" u="none" strike="noStrike" baseline="0" dirty="0">
                <a:latin typeface="TimesNewRomanPSMT"/>
              </a:rPr>
              <a:t>Accident Detection using </a:t>
            </a:r>
            <a:r>
              <a:rPr lang="en-US" sz="1800" dirty="0" err="1">
                <a:latin typeface="TimesNewRomanPSMT"/>
              </a:rPr>
              <a:t>Tensorflow</a:t>
            </a:r>
            <a:r>
              <a:rPr lang="en-US" sz="1800" dirty="0">
                <a:latin typeface="TimesNewRomanPSMT"/>
              </a:rPr>
              <a:t> and CNN</a:t>
            </a:r>
            <a:r>
              <a:rPr lang="en-US" sz="1800" b="0" i="0" u="none" strike="noStrike" baseline="0" dirty="0">
                <a:latin typeface="TimesNewRomanPSMT"/>
              </a:rPr>
              <a:t> is a  project aimed at developing a system that leverages machine learning techniques to detect and classify accidents in real-time. The project focuses on utilizing Python and web technologies to create an efficient </a:t>
            </a:r>
            <a:r>
              <a:rPr lang="en-IN" sz="1800" b="0" i="0" u="none" strike="noStrike" baseline="0" dirty="0">
                <a:latin typeface="TimesNewRomanPSMT"/>
              </a:rPr>
              <a:t>accident detection system.</a:t>
            </a:r>
          </a:p>
          <a:p>
            <a:r>
              <a:rPr lang="en-US" sz="1800" i="0" u="none" strike="noStrike" baseline="0" dirty="0">
                <a:latin typeface="Times New Roman" panose="02020603050405020304" pitchFamily="18" charset="0"/>
              </a:rPr>
              <a:t>Today road traffic accidents are a major reason for losing lives each day. The driver's mistake and late response time from the emergency services are the main cause of it. An effective road accident detection and information communication system is required in respecting of saving injured persons. A system being the sender of information messages to the required nearby emergency services about the location of the accident place for corrective response is needed. According to the research literature, several such systems are proposed that automatically detect accidents as by numerous researchers. These detection systems include smartphones, vehicular ad hoc networks, GSM and GPS technologies, and mobile applications. </a:t>
            </a:r>
            <a:endParaRPr lang="en-US" sz="1800" dirty="0"/>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3</a:t>
            </a:fld>
            <a:endParaRPr lang="en-US" dirty="0"/>
          </a:p>
        </p:txBody>
      </p:sp>
      <p:sp>
        <p:nvSpPr>
          <p:cNvPr id="4" name="Rectangle 3">
            <a:extLst>
              <a:ext uri="{FF2B5EF4-FFF2-40B4-BE49-F238E27FC236}">
                <a16:creationId xmlns:a16="http://schemas.microsoft.com/office/drawing/2014/main" id="{027B48AC-4D9E-6FB0-B5D2-3476F0A1EF5A}"/>
              </a:ext>
            </a:extLst>
          </p:cNvPr>
          <p:cNvSpPr/>
          <p:nvPr/>
        </p:nvSpPr>
        <p:spPr>
          <a:xfrm>
            <a:off x="0" y="1586753"/>
            <a:ext cx="3397624" cy="3263153"/>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796220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17D3A-15EE-4D4A-6A6B-4839A1E5EF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F82E4A-7192-ABED-2A13-D46A5BFDCBEE}"/>
              </a:ext>
            </a:extLst>
          </p:cNvPr>
          <p:cNvSpPr>
            <a:spLocks noGrp="1"/>
          </p:cNvSpPr>
          <p:nvPr>
            <p:ph type="ctrTitle"/>
          </p:nvPr>
        </p:nvSpPr>
        <p:spPr>
          <a:xfrm>
            <a:off x="3119719" y="663388"/>
            <a:ext cx="6113928" cy="2710748"/>
          </a:xfrm>
        </p:spPr>
        <p:txBody>
          <a:bodyPr/>
          <a:lstStyle/>
          <a:p>
            <a:br>
              <a:rPr lang="en-US" sz="6600" dirty="0"/>
            </a:br>
            <a:r>
              <a:rPr lang="en-US" sz="6600" dirty="0">
                <a:latin typeface="Times New Roman" panose="02020603050405020304" pitchFamily="18" charset="0"/>
                <a:cs typeface="Times New Roman" panose="02020603050405020304" pitchFamily="18" charset="0"/>
              </a:rPr>
              <a:t>THANK</a:t>
            </a:r>
            <a:br>
              <a:rPr lang="en-US" sz="6600" dirty="0">
                <a:latin typeface="Times New Roman" panose="02020603050405020304" pitchFamily="18" charset="0"/>
                <a:cs typeface="Times New Roman" panose="02020603050405020304" pitchFamily="18" charset="0"/>
              </a:rPr>
            </a:br>
            <a:r>
              <a:rPr lang="en-US" sz="6600" dirty="0">
                <a:latin typeface="Times New Roman" panose="02020603050405020304" pitchFamily="18" charset="0"/>
                <a:cs typeface="Times New Roman" panose="02020603050405020304" pitchFamily="18" charset="0"/>
              </a:rPr>
              <a:t>YOU!</a:t>
            </a:r>
          </a:p>
        </p:txBody>
      </p:sp>
      <p:sp>
        <p:nvSpPr>
          <p:cNvPr id="3" name="Rectangle 2">
            <a:extLst>
              <a:ext uri="{FF2B5EF4-FFF2-40B4-BE49-F238E27FC236}">
                <a16:creationId xmlns:a16="http://schemas.microsoft.com/office/drawing/2014/main" id="{1269D54F-213E-B501-41CA-D958FA1AFF8C}"/>
              </a:ext>
            </a:extLst>
          </p:cNvPr>
          <p:cNvSpPr/>
          <p:nvPr/>
        </p:nvSpPr>
        <p:spPr>
          <a:xfrm>
            <a:off x="3456633" y="2451797"/>
            <a:ext cx="5531124" cy="3466681"/>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57838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CA308-A3B8-89AB-39D8-0AFAFD73D1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DAB760-2E54-2396-63E1-85E29F7A02A9}"/>
              </a:ext>
            </a:extLst>
          </p:cNvPr>
          <p:cNvSpPr>
            <a:spLocks noGrp="1"/>
          </p:cNvSpPr>
          <p:nvPr>
            <p:ph type="ctrTitle"/>
          </p:nvPr>
        </p:nvSpPr>
        <p:spPr>
          <a:xfrm>
            <a:off x="165309" y="349624"/>
            <a:ext cx="6929717" cy="627530"/>
          </a:xfrm>
        </p:spPr>
        <p:txBody>
          <a:bodyPr/>
          <a:lstStyle/>
          <a:p>
            <a:r>
              <a:rPr lang="en-US" dirty="0">
                <a:latin typeface="Times New Roman" panose="02020603050405020304" pitchFamily="18" charset="0"/>
                <a:cs typeface="Times New Roman" panose="02020603050405020304" pitchFamily="18" charset="0"/>
              </a:rPr>
              <a:t>PROBLEM STATMENT</a:t>
            </a:r>
          </a:p>
        </p:txBody>
      </p:sp>
      <p:sp>
        <p:nvSpPr>
          <p:cNvPr id="3" name="Subtitle 2">
            <a:extLst>
              <a:ext uri="{FF2B5EF4-FFF2-40B4-BE49-F238E27FC236}">
                <a16:creationId xmlns:a16="http://schemas.microsoft.com/office/drawing/2014/main" id="{0B32F5BB-EF91-97F0-B937-26C8601EF2E2}"/>
              </a:ext>
            </a:extLst>
          </p:cNvPr>
          <p:cNvSpPr>
            <a:spLocks noGrp="1"/>
          </p:cNvSpPr>
          <p:nvPr>
            <p:ph type="subTitle" idx="1"/>
          </p:nvPr>
        </p:nvSpPr>
        <p:spPr>
          <a:xfrm>
            <a:off x="165309" y="1264023"/>
            <a:ext cx="7284362" cy="4509247"/>
          </a:xfrm>
        </p:spPr>
        <p:txBody>
          <a:bodyPr/>
          <a:lstStyle/>
          <a:p>
            <a:pPr algn="l"/>
            <a:r>
              <a:rPr lang="en-US" sz="1800" b="0" i="0" u="none" strike="noStrike" baseline="0" dirty="0">
                <a:latin typeface="TimesNewRomanPSMT"/>
              </a:rPr>
              <a:t>Accident detection systems need to be more efficient and accurate to ensure timely response and assistance in emergencies. Existing systems may not provide real-time detection or may </a:t>
            </a:r>
            <a:r>
              <a:rPr lang="en-IN" sz="1800" b="0" i="0" u="none" strike="noStrike" baseline="0" dirty="0">
                <a:latin typeface="TimesNewRomanPSMT"/>
              </a:rPr>
              <a:t>have limited accuracy.</a:t>
            </a:r>
          </a:p>
          <a:p>
            <a:pPr algn="l"/>
            <a:r>
              <a:rPr lang="en-US" sz="1800" b="0" i="0" u="none" strike="noStrike" baseline="0" dirty="0">
                <a:latin typeface="TimesNewRomanPSMT"/>
              </a:rPr>
              <a:t>The motivation behind this project is to develop a reliable and efficient accident detection system that can help reduce response times, save lives, and minimize the impact of accidents on </a:t>
            </a:r>
            <a:r>
              <a:rPr lang="en-IN" sz="1800" b="0" i="0" u="none" strike="noStrike" baseline="0" dirty="0">
                <a:latin typeface="TimesNewRomanPSMT"/>
              </a:rPr>
              <a:t>individuals and communities.</a:t>
            </a:r>
            <a:r>
              <a:rPr lang="en-US" sz="1800" b="0" i="0" dirty="0">
                <a:solidFill>
                  <a:srgbClr val="D1D5DB"/>
                </a:solidFill>
                <a:effectLst/>
                <a:latin typeface="Söhne"/>
              </a:rPr>
              <a:t> </a:t>
            </a:r>
          </a:p>
          <a:p>
            <a:pPr algn="l"/>
            <a:r>
              <a:rPr lang="en-US" sz="1800" dirty="0">
                <a:latin typeface="Times New Roman" panose="02020603050405020304" pitchFamily="18" charset="0"/>
                <a:cs typeface="Times New Roman" panose="02020603050405020304" pitchFamily="18" charset="0"/>
              </a:rPr>
              <a:t>T</a:t>
            </a:r>
            <a:r>
              <a:rPr lang="en-US" sz="1800" b="0" i="0" dirty="0">
                <a:effectLst/>
                <a:latin typeface="Times New Roman" panose="02020603050405020304" pitchFamily="18" charset="0"/>
                <a:cs typeface="Times New Roman" panose="02020603050405020304" pitchFamily="18" charset="0"/>
              </a:rPr>
              <a:t>he statement emphasizes the shortcomings in current accident detection systems, including potential delays in recognizing accidents and limitations in accurately distinguishing between actual incidents and false alarms. Improving the efficiency and accuracy of these systems is essential to ensure that emergency services are promptly informed and can respond swiftly and appropriately to mitigate the impact of accidents</a:t>
            </a:r>
            <a:endParaRPr lang="en-US" sz="1800" dirty="0">
              <a:latin typeface="Times New Roman" panose="02020603050405020304" pitchFamily="18" charset="0"/>
              <a:cs typeface="Times New Roman" panose="02020603050405020304" pitchFamily="18" charset="0"/>
            </a:endParaRPr>
          </a:p>
        </p:txBody>
      </p:sp>
      <p:sp>
        <p:nvSpPr>
          <p:cNvPr id="5" name="Oval 4">
            <a:extLst>
              <a:ext uri="{FF2B5EF4-FFF2-40B4-BE49-F238E27FC236}">
                <a16:creationId xmlns:a16="http://schemas.microsoft.com/office/drawing/2014/main" id="{1A2779EC-E896-2B37-753A-EF3598DBB41F}"/>
              </a:ext>
            </a:extLst>
          </p:cNvPr>
          <p:cNvSpPr/>
          <p:nvPr/>
        </p:nvSpPr>
        <p:spPr>
          <a:xfrm>
            <a:off x="7602071" y="2214282"/>
            <a:ext cx="2770094" cy="2895600"/>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69266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25F38-C7BC-E1F4-207B-964FA39FD1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9EC383-6725-9003-1797-A3670CD192BB}"/>
              </a:ext>
            </a:extLst>
          </p:cNvPr>
          <p:cNvSpPr>
            <a:spLocks noGrp="1"/>
          </p:cNvSpPr>
          <p:nvPr>
            <p:ph type="title"/>
          </p:nvPr>
        </p:nvSpPr>
        <p:spPr>
          <a:xfrm>
            <a:off x="674863" y="298704"/>
            <a:ext cx="5693664" cy="768096"/>
          </a:xfrm>
        </p:spPr>
        <p:txBody>
          <a:bodyPr/>
          <a:lstStyle/>
          <a:p>
            <a:r>
              <a:rPr lang="en-US" dirty="0">
                <a:latin typeface="Times New Roman" panose="02020603050405020304" pitchFamily="18" charset="0"/>
                <a:ea typeface="Arial Regular" pitchFamily="34" charset="-122"/>
                <a:cs typeface="Times New Roman" panose="02020603050405020304" pitchFamily="18" charset="0"/>
              </a:rPr>
              <a:t>PRIMARY GOALS</a:t>
            </a:r>
            <a:endParaRPr lang="en-US" sz="4400" b="1" dirty="0">
              <a:solidFill>
                <a:schemeClr val="accent6"/>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C24A217-7BAC-D99F-1566-CBC544A304A7}"/>
              </a:ext>
            </a:extLst>
          </p:cNvPr>
          <p:cNvSpPr>
            <a:spLocks noGrp="1"/>
          </p:cNvSpPr>
          <p:nvPr>
            <p:ph idx="1"/>
          </p:nvPr>
        </p:nvSpPr>
        <p:spPr>
          <a:xfrm>
            <a:off x="585215" y="1560396"/>
            <a:ext cx="6416219" cy="5297604"/>
          </a:xfrm>
        </p:spPr>
        <p:txBody>
          <a:bodyPr/>
          <a:lstStyle/>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endParaRPr lang="en-US" dirty="0"/>
          </a:p>
        </p:txBody>
      </p:sp>
      <p:sp>
        <p:nvSpPr>
          <p:cNvPr id="4" name="TextBox 3">
            <a:extLst>
              <a:ext uri="{FF2B5EF4-FFF2-40B4-BE49-F238E27FC236}">
                <a16:creationId xmlns:a16="http://schemas.microsoft.com/office/drawing/2014/main" id="{3773294A-8317-6788-979A-FED6B717DD92}"/>
              </a:ext>
            </a:extLst>
          </p:cNvPr>
          <p:cNvSpPr txBox="1"/>
          <p:nvPr/>
        </p:nvSpPr>
        <p:spPr>
          <a:xfrm>
            <a:off x="358587" y="1210235"/>
            <a:ext cx="6920753" cy="4247317"/>
          </a:xfrm>
          <a:prstGeom prst="rect">
            <a:avLst/>
          </a:prstGeom>
          <a:noFill/>
        </p:spPr>
        <p:txBody>
          <a:bodyPr wrap="square" rtlCol="0">
            <a:spAutoFit/>
          </a:bodyPr>
          <a:lstStyle/>
          <a:p>
            <a:r>
              <a:rPr lang="en-US" dirty="0">
                <a:solidFill>
                  <a:srgbClr val="202C8F"/>
                </a:solidFill>
                <a:latin typeface="Times New Roman" panose="02020603050405020304" pitchFamily="18" charset="0"/>
                <a:cs typeface="Times New Roman" panose="02020603050405020304" pitchFamily="18" charset="0"/>
              </a:rPr>
              <a:t>The primary goals of the proposed accident detection system are to automate and enhance the accuracy of accident detection using machine learning algorithms. The system aims to classify various types of accidents, such as car collisions, falls, and emergencies, providing an understanding for tailored emergency responses. Through the integration of diverse sensors, including images and audio inputs, the system seeks to capture comprehensive data for real-time analysis. The overarching objective is to eliminate the limitations associated with manual reporting and costly sensor-based solutions, ensuring a swift and precise response to emergencies. Adaptability to different geographical areas and the ability to process multi-sensory data are key goals, contributing to the system's effectiveness in various environments. By achieving these goals, the proposed system aims to significantly improve the overall efficiency and responsiveness of accident detection, positively impacting public safety and emergency management.</a:t>
            </a:r>
            <a:endParaRPr lang="en-IN" dirty="0">
              <a:solidFill>
                <a:srgbClr val="202C8F"/>
              </a:solidFill>
              <a:latin typeface="Times New Roman" panose="02020603050405020304" pitchFamily="18" charset="0"/>
              <a:cs typeface="Times New Roman" panose="02020603050405020304" pitchFamily="18" charset="0"/>
            </a:endParaRPr>
          </a:p>
        </p:txBody>
      </p:sp>
      <p:sp>
        <p:nvSpPr>
          <p:cNvPr id="5" name="Oval 4">
            <a:extLst>
              <a:ext uri="{FF2B5EF4-FFF2-40B4-BE49-F238E27FC236}">
                <a16:creationId xmlns:a16="http://schemas.microsoft.com/office/drawing/2014/main" id="{80724A1F-F217-489D-6381-9688A8568DFE}"/>
              </a:ext>
            </a:extLst>
          </p:cNvPr>
          <p:cNvSpPr/>
          <p:nvPr/>
        </p:nvSpPr>
        <p:spPr>
          <a:xfrm>
            <a:off x="7906871" y="1900518"/>
            <a:ext cx="2859741" cy="2976282"/>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41087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4F0F2B-EF41-F931-201C-77608012580A}"/>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56D04C03-8CF4-19C2-01E9-DE3BF77AD158}"/>
              </a:ext>
            </a:extLst>
          </p:cNvPr>
          <p:cNvSpPr>
            <a:spLocks noGrp="1"/>
          </p:cNvSpPr>
          <p:nvPr>
            <p:ph type="body" sz="quarter" idx="13"/>
          </p:nvPr>
        </p:nvSpPr>
        <p:spPr>
          <a:xfrm>
            <a:off x="3030965" y="1725930"/>
            <a:ext cx="8794376" cy="5635446"/>
          </a:xfrm>
        </p:spPr>
        <p:txBody>
          <a:bodyPr/>
          <a:lstStyle/>
          <a:p>
            <a:pPr algn="l"/>
            <a:r>
              <a:rPr lang="en-IN" sz="2000" b="1" i="0" u="none" strike="noStrike" baseline="0" dirty="0">
                <a:latin typeface="TimesNewRomanPSMT"/>
              </a:rPr>
              <a:t>Existing System:</a:t>
            </a:r>
          </a:p>
          <a:p>
            <a:pPr algn="l"/>
            <a:r>
              <a:rPr lang="en-US" sz="1800" b="0" i="0" u="none" strike="noStrike" baseline="0" dirty="0">
                <a:latin typeface="TimesNewRomanPSMT"/>
              </a:rPr>
              <a:t>Current accident detection systems often rely on manual reporting or sensor-based solutions,</a:t>
            </a:r>
          </a:p>
          <a:p>
            <a:pPr algn="l"/>
            <a:r>
              <a:rPr lang="en-US" sz="1800" b="0" i="0" u="none" strike="noStrike" baseline="0" dirty="0">
                <a:latin typeface="TimesNewRomanPSMT"/>
              </a:rPr>
              <a:t>which may not always be accurate or timely. Manual reporting can be delayed, while</a:t>
            </a:r>
          </a:p>
          <a:p>
            <a:pPr algn="l"/>
            <a:r>
              <a:rPr lang="en-US" sz="1800" b="0" i="0" u="none" strike="noStrike" baseline="0" dirty="0">
                <a:latin typeface="TimesNewRomanPSMT"/>
              </a:rPr>
              <a:t>sensor-based solutions may be costly and not always available in all areas.</a:t>
            </a:r>
          </a:p>
          <a:p>
            <a:pPr algn="l"/>
            <a:r>
              <a:rPr lang="en-IN" sz="2000" b="1" i="0" u="none" strike="noStrike" baseline="0" dirty="0">
                <a:latin typeface="TimesNewRomanPSMT"/>
              </a:rPr>
              <a:t>Proposed System:</a:t>
            </a:r>
          </a:p>
          <a:p>
            <a:pPr algn="l"/>
            <a:r>
              <a:rPr lang="en-US" sz="1800" b="0" i="0" u="none" strike="noStrike" baseline="0" dirty="0">
                <a:latin typeface="TimesNewRomanPSMT"/>
              </a:rPr>
              <a:t>The proposed system utilizes Deep learning algorithms to automatically detect accidents happening and report to near by hospitals or emergency responders. </a:t>
            </a:r>
            <a:r>
              <a:rPr lang="en-US" sz="1800" dirty="0">
                <a:latin typeface="TimesNewRomanPSMT"/>
              </a:rPr>
              <a:t>The system sends the location of the area where the accident happened along with the data frame or picture of the accident scene.</a:t>
            </a:r>
            <a:endParaRPr lang="en-US" sz="1800" dirty="0"/>
          </a:p>
        </p:txBody>
      </p:sp>
      <p:sp>
        <p:nvSpPr>
          <p:cNvPr id="23" name="Slide Number Placeholder 22">
            <a:extLst>
              <a:ext uri="{FF2B5EF4-FFF2-40B4-BE49-F238E27FC236}">
                <a16:creationId xmlns:a16="http://schemas.microsoft.com/office/drawing/2014/main" id="{58E3A2EB-3F10-6C4B-98B7-5A55316C69F0}"/>
              </a:ext>
            </a:extLst>
          </p:cNvPr>
          <p:cNvSpPr>
            <a:spLocks noGrp="1"/>
          </p:cNvSpPr>
          <p:nvPr>
            <p:ph type="sldNum" sz="quarter" idx="12"/>
          </p:nvPr>
        </p:nvSpPr>
        <p:spPr/>
        <p:txBody>
          <a:bodyPr/>
          <a:lstStyle/>
          <a:p>
            <a:fld id="{48F63A3B-78C7-47BE-AE5E-E10140E04643}" type="slidenum">
              <a:rPr lang="en-US" smtClean="0"/>
              <a:t>6</a:t>
            </a:fld>
            <a:endParaRPr lang="en-US" dirty="0"/>
          </a:p>
        </p:txBody>
      </p:sp>
      <p:sp>
        <p:nvSpPr>
          <p:cNvPr id="3" name="TextBox 2">
            <a:extLst>
              <a:ext uri="{FF2B5EF4-FFF2-40B4-BE49-F238E27FC236}">
                <a16:creationId xmlns:a16="http://schemas.microsoft.com/office/drawing/2014/main" id="{4ACD1927-40B8-1D8D-4990-B749E0D1575B}"/>
              </a:ext>
            </a:extLst>
          </p:cNvPr>
          <p:cNvSpPr txBox="1"/>
          <p:nvPr/>
        </p:nvSpPr>
        <p:spPr>
          <a:xfrm>
            <a:off x="2416883" y="731520"/>
            <a:ext cx="10022541" cy="984885"/>
          </a:xfrm>
          <a:prstGeom prst="rect">
            <a:avLst/>
          </a:prstGeom>
          <a:noFill/>
        </p:spPr>
        <p:txBody>
          <a:bodyPr wrap="square" rtlCol="0">
            <a:spAutoFit/>
          </a:bodyPr>
          <a:lstStyle/>
          <a:p>
            <a:r>
              <a:rPr lang="en-US" sz="4000" dirty="0">
                <a:solidFill>
                  <a:srgbClr val="202C8F"/>
                </a:solidFill>
                <a:latin typeface="+mj-lt"/>
                <a:cs typeface="Times New Roman" panose="02020603050405020304" pitchFamily="18" charset="0"/>
              </a:rPr>
              <a:t> </a:t>
            </a:r>
            <a:r>
              <a:rPr lang="en-US" sz="4000" dirty="0">
                <a:solidFill>
                  <a:srgbClr val="202C8F"/>
                </a:solidFill>
                <a:latin typeface="Times New Roman" panose="02020603050405020304" pitchFamily="18" charset="0"/>
                <a:cs typeface="Times New Roman" panose="02020603050405020304" pitchFamily="18" charset="0"/>
              </a:rPr>
              <a:t>UNIQUENESS OF OUR SOLUTION</a:t>
            </a:r>
          </a:p>
          <a:p>
            <a:endParaRPr lang="en-IN" dirty="0"/>
          </a:p>
        </p:txBody>
      </p:sp>
      <p:sp>
        <p:nvSpPr>
          <p:cNvPr id="2" name="Rectangle 1">
            <a:extLst>
              <a:ext uri="{FF2B5EF4-FFF2-40B4-BE49-F238E27FC236}">
                <a16:creationId xmlns:a16="http://schemas.microsoft.com/office/drawing/2014/main" id="{C6AEBC28-8777-71BE-F192-64A3A0A4158B}"/>
              </a:ext>
            </a:extLst>
          </p:cNvPr>
          <p:cNvSpPr/>
          <p:nvPr/>
        </p:nvSpPr>
        <p:spPr>
          <a:xfrm>
            <a:off x="0" y="2321859"/>
            <a:ext cx="2528047" cy="181087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21394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BF681-5D1F-DCF5-1DAF-941FA50735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D45F1F-9F3F-4C93-2F7D-E88EFAF5E335}"/>
              </a:ext>
            </a:extLst>
          </p:cNvPr>
          <p:cNvSpPr>
            <a:spLocks noGrp="1"/>
          </p:cNvSpPr>
          <p:nvPr>
            <p:ph type="title"/>
          </p:nvPr>
        </p:nvSpPr>
        <p:spPr>
          <a:xfrm>
            <a:off x="674863" y="298704"/>
            <a:ext cx="5693664" cy="768096"/>
          </a:xfrm>
        </p:spPr>
        <p:txBody>
          <a:bodyPr/>
          <a:lstStyle/>
          <a:p>
            <a:r>
              <a:rPr lang="en-US" sz="4400" b="1" dirty="0">
                <a:solidFill>
                  <a:schemeClr val="accent6"/>
                </a:solidFill>
                <a:latin typeface="Times New Roman" panose="02020603050405020304" pitchFamily="18" charset="0"/>
                <a:ea typeface="Arial Regular" pitchFamily="34" charset="-122"/>
                <a:cs typeface="Times New Roman" panose="02020603050405020304" pitchFamily="18" charset="0"/>
              </a:rPr>
              <a:t>ARCHITECTURE</a:t>
            </a:r>
            <a:endParaRPr lang="en-US" sz="4400" b="1" dirty="0">
              <a:solidFill>
                <a:schemeClr val="accent6"/>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187EAA1-A325-292A-55F5-0CD39A7B8454}"/>
              </a:ext>
            </a:extLst>
          </p:cNvPr>
          <p:cNvSpPr>
            <a:spLocks noGrp="1"/>
          </p:cNvSpPr>
          <p:nvPr>
            <p:ph idx="1"/>
          </p:nvPr>
        </p:nvSpPr>
        <p:spPr>
          <a:xfrm>
            <a:off x="585215" y="1560396"/>
            <a:ext cx="6416219" cy="5297604"/>
          </a:xfrm>
        </p:spPr>
        <p:txBody>
          <a:bodyPr/>
          <a:lstStyle/>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endParaRPr lang="en-US" dirty="0"/>
          </a:p>
        </p:txBody>
      </p:sp>
      <p:sp>
        <p:nvSpPr>
          <p:cNvPr id="4" name="TextBox 3">
            <a:extLst>
              <a:ext uri="{FF2B5EF4-FFF2-40B4-BE49-F238E27FC236}">
                <a16:creationId xmlns:a16="http://schemas.microsoft.com/office/drawing/2014/main" id="{04D6AF38-FD98-8E3E-0772-319A890B02FA}"/>
              </a:ext>
            </a:extLst>
          </p:cNvPr>
          <p:cNvSpPr txBox="1"/>
          <p:nvPr/>
        </p:nvSpPr>
        <p:spPr>
          <a:xfrm>
            <a:off x="358587" y="1210235"/>
            <a:ext cx="6920753" cy="3970318"/>
          </a:xfrm>
          <a:prstGeom prst="rect">
            <a:avLst/>
          </a:prstGeom>
          <a:noFill/>
        </p:spPr>
        <p:txBody>
          <a:bodyPr wrap="square" rtlCol="0">
            <a:spAutoFit/>
          </a:bodyPr>
          <a:lstStyle/>
          <a:p>
            <a:pPr algn="l"/>
            <a:r>
              <a:rPr lang="en-US" sz="2800" b="0" i="0" u="none" strike="noStrike" baseline="0" dirty="0">
                <a:solidFill>
                  <a:srgbClr val="202C8F"/>
                </a:solidFill>
                <a:latin typeface="Times New Roman" panose="02020603050405020304" pitchFamily="18" charset="0"/>
                <a:cs typeface="Times New Roman" panose="02020603050405020304" pitchFamily="18" charset="0"/>
              </a:rPr>
              <a:t>The system architecture consists of:</a:t>
            </a:r>
          </a:p>
          <a:p>
            <a:pPr algn="l"/>
            <a:r>
              <a:rPr lang="en-IN" sz="2800" b="0" i="0" u="none" strike="noStrike" baseline="0" dirty="0">
                <a:solidFill>
                  <a:srgbClr val="202C8F"/>
                </a:solidFill>
                <a:latin typeface="Times New Roman" panose="02020603050405020304" pitchFamily="18" charset="0"/>
                <a:cs typeface="Times New Roman" panose="02020603050405020304" pitchFamily="18" charset="0"/>
              </a:rPr>
              <a:t>● Data collection modules</a:t>
            </a:r>
          </a:p>
          <a:p>
            <a:pPr algn="l"/>
            <a:r>
              <a:rPr lang="en-US" sz="2800" b="0" i="0" u="none" strike="noStrike" baseline="0" dirty="0">
                <a:solidFill>
                  <a:srgbClr val="202C8F"/>
                </a:solidFill>
                <a:latin typeface="Times New Roman" panose="02020603050405020304" pitchFamily="18" charset="0"/>
                <a:cs typeface="Times New Roman" panose="02020603050405020304" pitchFamily="18" charset="0"/>
              </a:rPr>
              <a:t>● Preprocessing and feature extraction modules</a:t>
            </a:r>
          </a:p>
          <a:p>
            <a:pPr algn="l"/>
            <a:r>
              <a:rPr lang="en-US" sz="2800" b="0" i="0" u="none" strike="noStrike" baseline="0" dirty="0">
                <a:solidFill>
                  <a:srgbClr val="202C8F"/>
                </a:solidFill>
                <a:latin typeface="Times New Roman" panose="02020603050405020304" pitchFamily="18" charset="0"/>
                <a:cs typeface="Times New Roman" panose="02020603050405020304" pitchFamily="18" charset="0"/>
              </a:rPr>
              <a:t>● Machine learning model training and inference modules</a:t>
            </a:r>
          </a:p>
          <a:p>
            <a:pPr algn="l"/>
            <a:r>
              <a:rPr lang="en-US" sz="2800" b="0" i="0" u="none" strike="noStrike" baseline="0" dirty="0">
                <a:solidFill>
                  <a:srgbClr val="202C8F"/>
                </a:solidFill>
                <a:latin typeface="Times New Roman" panose="02020603050405020304" pitchFamily="18" charset="0"/>
                <a:cs typeface="Times New Roman" panose="02020603050405020304" pitchFamily="18" charset="0"/>
              </a:rPr>
              <a:t>● Real-time detection and alerting modules</a:t>
            </a:r>
          </a:p>
          <a:p>
            <a:pPr algn="l"/>
            <a:r>
              <a:rPr lang="en-US" sz="2800" b="0" i="0" u="none" strike="noStrike" baseline="0" dirty="0">
                <a:solidFill>
                  <a:srgbClr val="202C8F"/>
                </a:solidFill>
                <a:latin typeface="Times New Roman" panose="02020603050405020304" pitchFamily="18" charset="0"/>
                <a:cs typeface="Times New Roman" panose="02020603050405020304" pitchFamily="18" charset="0"/>
              </a:rPr>
              <a:t>● Web-based user interface for system monitoring and interaction</a:t>
            </a:r>
            <a:endParaRPr lang="en-IN" sz="2800" dirty="0">
              <a:solidFill>
                <a:srgbClr val="202C8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7538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C7AB8-6D32-AEAF-D24A-49EAACB0B5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7D92CE-B93E-2A06-16C0-C7800499EF5E}"/>
              </a:ext>
            </a:extLst>
          </p:cNvPr>
          <p:cNvSpPr>
            <a:spLocks noGrp="1"/>
          </p:cNvSpPr>
          <p:nvPr>
            <p:ph type="ctrTitle"/>
          </p:nvPr>
        </p:nvSpPr>
        <p:spPr>
          <a:xfrm>
            <a:off x="165309" y="349624"/>
            <a:ext cx="6929717" cy="627530"/>
          </a:xfrm>
        </p:spPr>
        <p:txBody>
          <a:bodyPr/>
          <a:lstStyle/>
          <a:p>
            <a:r>
              <a:rPr lang="en-US" dirty="0">
                <a:latin typeface="Times New Roman" panose="02020603050405020304" pitchFamily="18" charset="0"/>
                <a:cs typeface="Times New Roman" panose="02020603050405020304" pitchFamily="18" charset="0"/>
              </a:rPr>
              <a:t>ALGORITHMS</a:t>
            </a:r>
          </a:p>
        </p:txBody>
      </p:sp>
      <p:sp>
        <p:nvSpPr>
          <p:cNvPr id="3" name="Subtitle 2">
            <a:extLst>
              <a:ext uri="{FF2B5EF4-FFF2-40B4-BE49-F238E27FC236}">
                <a16:creationId xmlns:a16="http://schemas.microsoft.com/office/drawing/2014/main" id="{62DD0619-3186-0F85-FA61-FC10354AC7B0}"/>
              </a:ext>
            </a:extLst>
          </p:cNvPr>
          <p:cNvSpPr>
            <a:spLocks noGrp="1"/>
          </p:cNvSpPr>
          <p:nvPr>
            <p:ph type="subTitle" idx="1"/>
          </p:nvPr>
        </p:nvSpPr>
        <p:spPr>
          <a:xfrm>
            <a:off x="165309" y="1264023"/>
            <a:ext cx="7284362" cy="4509247"/>
          </a:xfrm>
        </p:spPr>
        <p:txBody>
          <a:bodyPr/>
          <a:lstStyle/>
          <a:p>
            <a:pPr algn="l"/>
            <a:r>
              <a:rPr lang="en-IN" sz="1800" b="0" i="0" u="none" strike="noStrike" baseline="0" dirty="0">
                <a:latin typeface="Times New Roman" panose="02020603050405020304" pitchFamily="18" charset="0"/>
                <a:cs typeface="Times New Roman" panose="02020603050405020304" pitchFamily="18" charset="0"/>
              </a:rPr>
              <a:t>● Convolutional Neural Networks (CNNs) for image classification.</a:t>
            </a:r>
          </a:p>
          <a:p>
            <a:r>
              <a:rPr lang="en-US" sz="1800" b="1" i="0" u="none" strike="noStrike" baseline="0" dirty="0">
                <a:solidFill>
                  <a:srgbClr val="202C8F"/>
                </a:solidFill>
                <a:latin typeface="Times New Roman" panose="02020603050405020304" pitchFamily="18" charset="0"/>
              </a:rPr>
              <a:t>Explanation: </a:t>
            </a:r>
            <a:r>
              <a:rPr lang="en-US" sz="1800" b="0" i="0" u="none" strike="noStrike" baseline="0" dirty="0">
                <a:solidFill>
                  <a:srgbClr val="202C8F"/>
                </a:solidFill>
                <a:latin typeface="Times New Roman" panose="02020603050405020304" pitchFamily="18" charset="0"/>
              </a:rPr>
              <a:t>CNN is a deep learning algorithm commonly used for image classification and recognition tasks. It consists of multiple layers of convolutional and pooling operations followed by fully connected layers. </a:t>
            </a:r>
          </a:p>
          <a:p>
            <a:r>
              <a:rPr lang="en-US" sz="1800" b="1" i="0" u="none" strike="noStrike" baseline="0" dirty="0">
                <a:solidFill>
                  <a:srgbClr val="202C8F"/>
                </a:solidFill>
                <a:latin typeface="Times New Roman" panose="02020603050405020304" pitchFamily="18" charset="0"/>
              </a:rPr>
              <a:t>Application: </a:t>
            </a:r>
            <a:r>
              <a:rPr lang="en-US" sz="1800" b="0" i="0" u="none" strike="noStrike" baseline="0" dirty="0">
                <a:solidFill>
                  <a:srgbClr val="202C8F"/>
                </a:solidFill>
                <a:latin typeface="Times New Roman" panose="02020603050405020304" pitchFamily="18" charset="0"/>
              </a:rPr>
              <a:t>In the accident detection system, CNN can be applied to analyze video feeds from traffic cameras and extract features such as vehicle positions, trajectories, and anomalies indicative of accidents. </a:t>
            </a:r>
          </a:p>
          <a:p>
            <a:r>
              <a:rPr lang="en-US" sz="1800" b="0" i="0" u="none" strike="noStrike" baseline="0" dirty="0">
                <a:solidFill>
                  <a:srgbClr val="202C8F"/>
                </a:solidFill>
                <a:latin typeface="Times New Roman" panose="02020603050405020304" pitchFamily="18" charset="0"/>
              </a:rPr>
              <a:t>Convolutional Neural Networks (CNNs) are commonly used in accident detection systems due to their ability to effectively process image data and extract relevant features for classification. Here's how CNNs can be used in accident detection </a:t>
            </a:r>
            <a:endParaRPr lang="en-IN" sz="1800" b="0" i="0" u="none" strike="noStrike" baseline="0" dirty="0">
              <a:solidFill>
                <a:srgbClr val="202C8F"/>
              </a:solidFill>
              <a:latin typeface="Times New Roman" panose="02020603050405020304" pitchFamily="18" charset="0"/>
              <a:cs typeface="Times New Roman" panose="02020603050405020304" pitchFamily="18" charset="0"/>
            </a:endParaRPr>
          </a:p>
        </p:txBody>
      </p:sp>
      <p:sp>
        <p:nvSpPr>
          <p:cNvPr id="4" name="Oval 3">
            <a:extLst>
              <a:ext uri="{FF2B5EF4-FFF2-40B4-BE49-F238E27FC236}">
                <a16:creationId xmlns:a16="http://schemas.microsoft.com/office/drawing/2014/main" id="{71658D59-5F60-EA2E-57B6-80D4EA1E94D7}"/>
              </a:ext>
            </a:extLst>
          </p:cNvPr>
          <p:cNvSpPr/>
          <p:nvPr/>
        </p:nvSpPr>
        <p:spPr>
          <a:xfrm>
            <a:off x="7548282" y="1801906"/>
            <a:ext cx="4545105" cy="4069975"/>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086419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9C896-9C89-05C5-8FB1-5FC9484848E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DD50E92-A0A7-5B6A-1A6A-440B527B07A7}"/>
              </a:ext>
            </a:extLst>
          </p:cNvPr>
          <p:cNvSpPr>
            <a:spLocks noGrp="1"/>
          </p:cNvSpPr>
          <p:nvPr>
            <p:ph type="title"/>
          </p:nvPr>
        </p:nvSpPr>
        <p:spPr>
          <a:xfrm>
            <a:off x="749808" y="832104"/>
            <a:ext cx="10671048" cy="768096"/>
          </a:xfrm>
        </p:spPr>
        <p:txBody>
          <a:bodyPr/>
          <a:lstStyle/>
          <a:p>
            <a:r>
              <a:rPr lang="en-US" dirty="0">
                <a:latin typeface="Times New Roman" panose="02020603050405020304" pitchFamily="18" charset="0"/>
                <a:cs typeface="Times New Roman" panose="02020603050405020304" pitchFamily="18" charset="0"/>
              </a:rPr>
              <a:t>SYSTEM REQUIREMENTS</a:t>
            </a:r>
          </a:p>
        </p:txBody>
      </p:sp>
      <p:sp>
        <p:nvSpPr>
          <p:cNvPr id="102" name="Slide Number Placeholder 101">
            <a:extLst>
              <a:ext uri="{FF2B5EF4-FFF2-40B4-BE49-F238E27FC236}">
                <a16:creationId xmlns:a16="http://schemas.microsoft.com/office/drawing/2014/main" id="{29A8DE71-CBC0-6C21-5C69-27239457919F}"/>
              </a:ext>
            </a:extLst>
          </p:cNvPr>
          <p:cNvSpPr>
            <a:spLocks noGrp="1"/>
          </p:cNvSpPr>
          <p:nvPr>
            <p:ph type="sldNum" sz="quarter" idx="12"/>
          </p:nvPr>
        </p:nvSpPr>
        <p:spPr/>
        <p:txBody>
          <a:bodyPr/>
          <a:lstStyle/>
          <a:p>
            <a:fld id="{48F63A3B-78C7-47BE-AE5E-E10140E04643}" type="slidenum">
              <a:rPr lang="en-US" smtClean="0"/>
              <a:pPr/>
              <a:t>9</a:t>
            </a:fld>
            <a:endParaRPr lang="en-US" dirty="0"/>
          </a:p>
        </p:txBody>
      </p:sp>
      <p:sp>
        <p:nvSpPr>
          <p:cNvPr id="2" name="Text Placeholder 1">
            <a:extLst>
              <a:ext uri="{FF2B5EF4-FFF2-40B4-BE49-F238E27FC236}">
                <a16:creationId xmlns:a16="http://schemas.microsoft.com/office/drawing/2014/main" id="{96311FA4-0D94-6D50-419D-54D45DF09743}"/>
              </a:ext>
            </a:extLst>
          </p:cNvPr>
          <p:cNvSpPr>
            <a:spLocks noGrp="1"/>
          </p:cNvSpPr>
          <p:nvPr>
            <p:ph type="body" idx="1"/>
          </p:nvPr>
        </p:nvSpPr>
        <p:spPr>
          <a:xfrm>
            <a:off x="2604785" y="2348932"/>
            <a:ext cx="3328416" cy="3557016"/>
          </a:xfrm>
        </p:spPr>
        <p:txBody>
          <a:bodyPr/>
          <a:lstStyle/>
          <a:p>
            <a:r>
              <a:rPr lang="en-US" dirty="0"/>
              <a:t>SYSTEM REQUIREMENTS</a:t>
            </a:r>
          </a:p>
        </p:txBody>
      </p:sp>
      <p:pic>
        <p:nvPicPr>
          <p:cNvPr id="72" name="Picture Placeholder 71" descr="abacus icon">
            <a:extLst>
              <a:ext uri="{FF2B5EF4-FFF2-40B4-BE49-F238E27FC236}">
                <a16:creationId xmlns:a16="http://schemas.microsoft.com/office/drawing/2014/main" id="{2906685F-9699-612F-6988-6CA2FB242717}"/>
              </a:ext>
            </a:extLst>
          </p:cNvPr>
          <p:cNvPicPr>
            <a:picLocks noGrp="1" noChangeAspect="1"/>
          </p:cNvPicPr>
          <p:nvPr>
            <p:ph type="pic" sz="quarter" idx="23"/>
          </p:nvPr>
        </p:nvPicPr>
        <p:blipFill rotWithShape="1">
          <a:blip r:embed="rId2"/>
          <a:srcRect/>
          <a:stretch/>
        </p:blipFill>
        <p:spPr>
          <a:xfrm>
            <a:off x="3635996" y="1667256"/>
            <a:ext cx="932688" cy="932688"/>
          </a:xfrm>
        </p:spPr>
      </p:pic>
      <p:sp>
        <p:nvSpPr>
          <p:cNvPr id="6" name="Text Placeholder 5">
            <a:extLst>
              <a:ext uri="{FF2B5EF4-FFF2-40B4-BE49-F238E27FC236}">
                <a16:creationId xmlns:a16="http://schemas.microsoft.com/office/drawing/2014/main" id="{5905D331-2430-A3D3-1595-6E3AC1AAD262}"/>
              </a:ext>
            </a:extLst>
          </p:cNvPr>
          <p:cNvSpPr>
            <a:spLocks noGrp="1"/>
          </p:cNvSpPr>
          <p:nvPr>
            <p:ph type="body" sz="quarter" idx="18"/>
          </p:nvPr>
        </p:nvSpPr>
        <p:spPr>
          <a:xfrm>
            <a:off x="2717024" y="3618514"/>
            <a:ext cx="2770632" cy="2206752"/>
          </a:xfrm>
        </p:spPr>
        <p:txBody>
          <a:bodyPr/>
          <a:lstStyle/>
          <a:p>
            <a:pPr marL="0" indent="0" algn="l">
              <a:buNone/>
            </a:pPr>
            <a:r>
              <a:rPr lang="en-US" sz="1800" b="0" i="0" u="none" strike="noStrike" baseline="0" dirty="0">
                <a:latin typeface="ArialMT"/>
              </a:rPr>
              <a:t>● </a:t>
            </a:r>
            <a:r>
              <a:rPr lang="en-US" sz="1800" b="0" i="0" u="none" strike="noStrike" baseline="0" dirty="0">
                <a:latin typeface="TimesNewRomanPSMT"/>
              </a:rPr>
              <a:t>Sufficient computational power for training and inference.</a:t>
            </a:r>
          </a:p>
          <a:p>
            <a:pPr marL="0" indent="0" algn="l">
              <a:buNone/>
            </a:pPr>
            <a:r>
              <a:rPr lang="en-US" sz="1800" b="0" i="0" u="none" strike="noStrike" baseline="0" dirty="0">
                <a:latin typeface="ArialMT"/>
              </a:rPr>
              <a:t>● </a:t>
            </a:r>
            <a:r>
              <a:rPr lang="en-US" sz="1800" b="0" i="0" u="none" strike="noStrike" baseline="0" dirty="0">
                <a:latin typeface="TimesNewRomanPSMT"/>
              </a:rPr>
              <a:t>Reliable internet connectivity for real-time detection and alerts.</a:t>
            </a:r>
            <a:endParaRPr lang="en-US" dirty="0"/>
          </a:p>
        </p:txBody>
      </p:sp>
      <p:sp>
        <p:nvSpPr>
          <p:cNvPr id="3" name="Text Placeholder 2">
            <a:extLst>
              <a:ext uri="{FF2B5EF4-FFF2-40B4-BE49-F238E27FC236}">
                <a16:creationId xmlns:a16="http://schemas.microsoft.com/office/drawing/2014/main" id="{B6016240-32B7-D08D-1F7F-E39AC4CE93C4}"/>
              </a:ext>
            </a:extLst>
          </p:cNvPr>
          <p:cNvSpPr>
            <a:spLocks noGrp="1"/>
          </p:cNvSpPr>
          <p:nvPr>
            <p:ph type="body" sz="quarter" idx="15"/>
          </p:nvPr>
        </p:nvSpPr>
        <p:spPr>
          <a:xfrm>
            <a:off x="6964412" y="2348932"/>
            <a:ext cx="3328416" cy="3557016"/>
          </a:xfrm>
        </p:spPr>
        <p:txBody>
          <a:bodyPr/>
          <a:lstStyle/>
          <a:p>
            <a:r>
              <a:rPr lang="en-US" dirty="0"/>
              <a:t>SOFTWARE</a:t>
            </a:r>
          </a:p>
        </p:txBody>
      </p:sp>
      <p:sp>
        <p:nvSpPr>
          <p:cNvPr id="7" name="Text Placeholder 6">
            <a:extLst>
              <a:ext uri="{FF2B5EF4-FFF2-40B4-BE49-F238E27FC236}">
                <a16:creationId xmlns:a16="http://schemas.microsoft.com/office/drawing/2014/main" id="{5D89BD91-9FAC-941A-A49F-EAAB594E2D45}"/>
              </a:ext>
            </a:extLst>
          </p:cNvPr>
          <p:cNvSpPr>
            <a:spLocks noGrp="1"/>
          </p:cNvSpPr>
          <p:nvPr>
            <p:ph type="body" sz="quarter" idx="21"/>
          </p:nvPr>
        </p:nvSpPr>
        <p:spPr>
          <a:xfrm>
            <a:off x="7019455" y="3598590"/>
            <a:ext cx="3218329" cy="2206752"/>
          </a:xfrm>
        </p:spPr>
        <p:txBody>
          <a:bodyPr/>
          <a:lstStyle/>
          <a:p>
            <a:pPr marL="0" indent="0" algn="l">
              <a:buNone/>
            </a:pPr>
            <a:r>
              <a:rPr lang="en-US" sz="1800" b="0" i="0" u="none" strike="noStrike" baseline="0" dirty="0">
                <a:latin typeface="TimesNewRomanPSMT"/>
              </a:rPr>
              <a:t>Python programming language, libraries such as TensorFlow, Keras, and OpenCV for machine learning and computer vision tasks</a:t>
            </a:r>
            <a:endParaRPr lang="en-US" dirty="0"/>
          </a:p>
        </p:txBody>
      </p:sp>
      <p:pic>
        <p:nvPicPr>
          <p:cNvPr id="80" name="Picture Placeholder 79" descr="chain link icon">
            <a:extLst>
              <a:ext uri="{FF2B5EF4-FFF2-40B4-BE49-F238E27FC236}">
                <a16:creationId xmlns:a16="http://schemas.microsoft.com/office/drawing/2014/main" id="{A8234541-E325-1E59-3259-BE50756A687C}"/>
              </a:ext>
            </a:extLst>
          </p:cNvPr>
          <p:cNvPicPr>
            <a:picLocks noGrp="1" noChangeAspect="1"/>
          </p:cNvPicPr>
          <p:nvPr>
            <p:ph type="pic" sz="quarter" idx="24"/>
          </p:nvPr>
        </p:nvPicPr>
        <p:blipFill rotWithShape="1">
          <a:blip r:embed="rId3"/>
          <a:srcRect t="85" b="85"/>
          <a:stretch/>
        </p:blipFill>
        <p:spPr>
          <a:xfrm>
            <a:off x="8000194" y="1700784"/>
            <a:ext cx="932688" cy="932688"/>
          </a:xfrm>
        </p:spPr>
      </p:pic>
    </p:spTree>
    <p:extLst>
      <p:ext uri="{BB962C8B-B14F-4D97-AF65-F5344CB8AC3E}">
        <p14:creationId xmlns:p14="http://schemas.microsoft.com/office/powerpoint/2010/main" val="1981958451"/>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 id="{8E8E6382-84E0-47AA-A2A2-8ED603AAB26E}" vid="{692203AD-8BB8-47BB-AF1A-2D7F125D9E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235FEF8-1733-4347-95CE-3BB62B2B8D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08FC98CF-E78A-425D-90FD-55D1C468A3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060146-7700-4F6C-986B-89E3839BD4ED}">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{D0F5366B-7C93-49CC-993C-DC25B32AB0F4}tf78438558_win32</Template>
  <TotalTime>1820</TotalTime>
  <Words>2447</Words>
  <Application>Microsoft Office PowerPoint</Application>
  <PresentationFormat>Widescreen</PresentationFormat>
  <Paragraphs>220</Paragraphs>
  <Slides>30</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Arial</vt:lpstr>
      <vt:lpstr>Arial Black</vt:lpstr>
      <vt:lpstr>ArialMT</vt:lpstr>
      <vt:lpstr>Calibri</vt:lpstr>
      <vt:lpstr>Inter</vt:lpstr>
      <vt:lpstr>Sabon Next LT</vt:lpstr>
      <vt:lpstr>Söhne</vt:lpstr>
      <vt:lpstr>Söhne Mono</vt:lpstr>
      <vt:lpstr>Times New Roman</vt:lpstr>
      <vt:lpstr>Times New Roman,Bold</vt:lpstr>
      <vt:lpstr>TimesNewRomanPSMT</vt:lpstr>
      <vt:lpstr>Office Theme</vt:lpstr>
      <vt:lpstr>Accident detection using Tensor flow and cnn</vt:lpstr>
      <vt:lpstr>AGENDA</vt:lpstr>
      <vt:lpstr>ABSTRACT</vt:lpstr>
      <vt:lpstr>PROBLEM STATMENT</vt:lpstr>
      <vt:lpstr>PRIMARY GOALS</vt:lpstr>
      <vt:lpstr>PowerPoint Presentation</vt:lpstr>
      <vt:lpstr>ARCHITECTURE</vt:lpstr>
      <vt:lpstr>ALGORITHMS</vt:lpstr>
      <vt:lpstr>SYSTEM REQUIREMENTS</vt:lpstr>
      <vt:lpstr>DEVELOPING PROCESS </vt:lpstr>
      <vt:lpstr>IMPLEMENTATION</vt:lpstr>
      <vt:lpstr>PowerPoint Presentation</vt:lpstr>
      <vt:lpstr>PHASE 1 (CONT.)</vt:lpstr>
      <vt:lpstr>             </vt:lpstr>
      <vt:lpstr>PHASE 1 (CONT.)</vt:lpstr>
      <vt:lpstr>PHASE 1 (CONT.)</vt:lpstr>
      <vt:lpstr>OUTPUT PLOTS</vt:lpstr>
      <vt:lpstr>PowerPoint Presentation</vt:lpstr>
      <vt:lpstr>          PHASE-2</vt:lpstr>
      <vt:lpstr>PHASE 2 CONT.</vt:lpstr>
      <vt:lpstr>PHASE 3</vt:lpstr>
      <vt:lpstr>PHASE 3 (CONT.)</vt:lpstr>
      <vt:lpstr>FINAL OUTPUTS</vt:lpstr>
      <vt:lpstr>FINAL OUTPUTS</vt:lpstr>
      <vt:lpstr>FINAL OUTPUTS</vt:lpstr>
      <vt:lpstr>FINAL OUTPUTS</vt:lpstr>
      <vt:lpstr>FUTURE SCOPE</vt:lpstr>
      <vt:lpstr>FUTURE SCOPE</vt:lpstr>
      <vt:lpstr>conclusion</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Accident detection using machine learning</dc:title>
  <dc:subject/>
  <dc:creator>Vaishnavi Barla</dc:creator>
  <cp:lastModifiedBy>Vaishnavi Barla</cp:lastModifiedBy>
  <cp:revision>13</cp:revision>
  <dcterms:created xsi:type="dcterms:W3CDTF">2024-02-05T11:44:35Z</dcterms:created>
  <dcterms:modified xsi:type="dcterms:W3CDTF">2024-05-02T18:40:26Z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